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5143500" cx="9144000"/>
  <p:notesSz cx="6858000" cy="9144000"/>
  <p:embeddedFontLst>
    <p:embeddedFont>
      <p:font typeface="Roboto"/>
      <p:regular r:id="rId19"/>
      <p:bold r:id="rId20"/>
      <p:italic r:id="rId21"/>
      <p:boldItalic r:id="rId22"/>
    </p:embeddedFont>
    <p:embeddedFont>
      <p:font typeface="Merriweather"/>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font" Target="fonts/Roboto-bold.fntdata"/><Relationship Id="rId22" Type="http://schemas.openxmlformats.org/officeDocument/2006/relationships/font" Target="fonts/Roboto-boldItalic.fntdata"/><Relationship Id="rId21" Type="http://schemas.openxmlformats.org/officeDocument/2006/relationships/font" Target="fonts/Roboto-italic.fntdata"/><Relationship Id="rId24" Type="http://schemas.openxmlformats.org/officeDocument/2006/relationships/font" Target="fonts/Merriweather-bold.fntdata"/><Relationship Id="rId23" Type="http://schemas.openxmlformats.org/officeDocument/2006/relationships/font" Target="fonts/Merriweather-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erriweather-boldItalic.fntdata"/><Relationship Id="rId25" Type="http://schemas.openxmlformats.org/officeDocument/2006/relationships/font" Target="fonts/Merriweather-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font" Target="fonts/Roboto-regular.fntdata"/><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Shape 61"/>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62" name="Shape 62"/>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4" name="Shape 124"/>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0" name="Shape 130"/>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9" name="Shape 69"/>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Shape 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2" name="Shape 82"/>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8" name="Shape 88"/>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Shape 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4" name="Shape 94"/>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Shape 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0" name="Shape 100"/>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Shape 1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6" name="Shape 106"/>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Shape 11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2" name="Shape 112"/>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bg>
      <p:bgPr>
        <a:solidFill>
          <a:schemeClr val="dk1"/>
        </a:solidFill>
      </p:bgPr>
    </p:bg>
    <p:spTree>
      <p:nvGrpSpPr>
        <p:cNvPr id="9" name="Shape 9"/>
        <p:cNvGrpSpPr/>
        <p:nvPr/>
      </p:nvGrpSpPr>
      <p:grpSpPr>
        <a:xfrm>
          <a:off x="0" y="0"/>
          <a:ext cx="0" cy="0"/>
          <a:chOff x="0" y="0"/>
          <a:chExt cx="0" cy="0"/>
        </a:xfrm>
      </p:grpSpPr>
      <p:sp>
        <p:nvSpPr>
          <p:cNvPr id="10" name="Shape 10"/>
          <p:cNvSpPr/>
          <p:nvPr/>
        </p:nvSpPr>
        <p:spPr>
          <a:xfrm>
            <a:off x="-125" y="0"/>
            <a:ext cx="9144250" cy="4398100"/>
          </a:xfrm>
          <a:custGeom>
            <a:pathLst>
              <a:path extrusionOk="0" h="175924" w="365770">
                <a:moveTo>
                  <a:pt x="0" y="0"/>
                </a:moveTo>
                <a:lnTo>
                  <a:pt x="365770" y="0"/>
                </a:lnTo>
                <a:lnTo>
                  <a:pt x="365760" y="70914"/>
                </a:lnTo>
                <a:lnTo>
                  <a:pt x="0" y="175924"/>
                </a:lnTo>
                <a:close/>
              </a:path>
            </a:pathLst>
          </a:custGeom>
          <a:solidFill>
            <a:schemeClr val="lt1"/>
          </a:solidFill>
          <a:ln>
            <a:noFill/>
          </a:ln>
        </p:spPr>
      </p:sp>
      <p:sp>
        <p:nvSpPr>
          <p:cNvPr id="11" name="Shape 11"/>
          <p:cNvSpPr txBox="1"/>
          <p:nvPr>
            <p:ph type="ctrTitle"/>
          </p:nvPr>
        </p:nvSpPr>
        <p:spPr>
          <a:xfrm>
            <a:off x="311700" y="539725"/>
            <a:ext cx="8520600" cy="1282500"/>
          </a:xfrm>
          <a:prstGeom prst="rect">
            <a:avLst/>
          </a:prstGeom>
        </p:spPr>
        <p:txBody>
          <a:bodyPr anchorCtr="0" anchor="t" bIns="91425" lIns="91425" rIns="91425" wrap="square" tIns="91425"/>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 name="Shape 12"/>
          <p:cNvSpPr txBox="1"/>
          <p:nvPr>
            <p:ph idx="1" type="subTitle"/>
          </p:nvPr>
        </p:nvSpPr>
        <p:spPr>
          <a:xfrm>
            <a:off x="311700" y="1878560"/>
            <a:ext cx="4242600" cy="738300"/>
          </a:xfrm>
          <a:prstGeom prst="rect">
            <a:avLst/>
          </a:prstGeom>
        </p:spPr>
        <p:txBody>
          <a:bodyPr anchorCtr="0" anchor="t" bIns="91425" lIns="91425" rIns="91425" wrap="square" tIns="91425"/>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13" name="Shape 1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solidFill>
                  <a:schemeClr val="lt1"/>
                </a:solidFill>
              </a:rPr>
              <a:t>‹#›</a:t>
            </a:fld>
            <a:endParaRPr>
              <a:solidFill>
                <a:schemeClr val="lt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bg>
      <p:bgPr>
        <a:solidFill>
          <a:schemeClr val="dk1"/>
        </a:solidFill>
      </p:bgPr>
    </p:bg>
    <p:spTree>
      <p:nvGrpSpPr>
        <p:cNvPr id="54" name="Shape 54"/>
        <p:cNvGrpSpPr/>
        <p:nvPr/>
      </p:nvGrpSpPr>
      <p:grpSpPr>
        <a:xfrm>
          <a:off x="0" y="0"/>
          <a:ext cx="0" cy="0"/>
          <a:chOff x="0" y="0"/>
          <a:chExt cx="0" cy="0"/>
        </a:xfrm>
      </p:grpSpPr>
      <p:sp>
        <p:nvSpPr>
          <p:cNvPr id="55" name="Shape 55"/>
          <p:cNvSpPr txBox="1"/>
          <p:nvPr>
            <p:ph type="title"/>
          </p:nvPr>
        </p:nvSpPr>
        <p:spPr>
          <a:xfrm>
            <a:off x="311750" y="831175"/>
            <a:ext cx="5334900" cy="1244700"/>
          </a:xfrm>
          <a:prstGeom prst="rect">
            <a:avLst/>
          </a:prstGeom>
        </p:spPr>
        <p:txBody>
          <a:bodyPr anchorCtr="0" anchor="b" bIns="91425" lIns="91425" rIns="91425" wrap="square" tIns="91425"/>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p:txBody>
      </p:sp>
      <p:sp>
        <p:nvSpPr>
          <p:cNvPr id="56" name="Shape 56"/>
          <p:cNvSpPr txBox="1"/>
          <p:nvPr>
            <p:ph idx="1" type="body"/>
          </p:nvPr>
        </p:nvSpPr>
        <p:spPr>
          <a:xfrm>
            <a:off x="311700" y="2121425"/>
            <a:ext cx="5334900" cy="942600"/>
          </a:xfrm>
          <a:prstGeom prst="rect">
            <a:avLst/>
          </a:prstGeom>
        </p:spPr>
        <p:txBody>
          <a:bodyPr anchorCtr="0" anchor="t" bIns="91425" lIns="91425" rIns="91425" wrap="square" tIns="91425"/>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1600"/>
              </a:spcBef>
              <a:spcAft>
                <a:spcPts val="0"/>
              </a:spcAft>
              <a:buClr>
                <a:schemeClr val="accent2"/>
              </a:buClr>
              <a:buSzPts val="1100"/>
              <a:buChar char="○"/>
              <a:defRPr>
                <a:solidFill>
                  <a:schemeClr val="accent2"/>
                </a:solidFill>
              </a:defRPr>
            </a:lvl2pPr>
            <a:lvl3pPr indent="-298450" lvl="2" marL="1371600">
              <a:spcBef>
                <a:spcPts val="1600"/>
              </a:spcBef>
              <a:spcAft>
                <a:spcPts val="0"/>
              </a:spcAft>
              <a:buClr>
                <a:schemeClr val="accent2"/>
              </a:buClr>
              <a:buSzPts val="1100"/>
              <a:buChar char="■"/>
              <a:defRPr>
                <a:solidFill>
                  <a:schemeClr val="accent2"/>
                </a:solidFill>
              </a:defRPr>
            </a:lvl3pPr>
            <a:lvl4pPr indent="-298450" lvl="3" marL="1828800">
              <a:spcBef>
                <a:spcPts val="1600"/>
              </a:spcBef>
              <a:spcAft>
                <a:spcPts val="0"/>
              </a:spcAft>
              <a:buClr>
                <a:schemeClr val="accent2"/>
              </a:buClr>
              <a:buSzPts val="1100"/>
              <a:buChar char="●"/>
              <a:defRPr>
                <a:solidFill>
                  <a:schemeClr val="accent2"/>
                </a:solidFill>
              </a:defRPr>
            </a:lvl4pPr>
            <a:lvl5pPr indent="-298450" lvl="4" marL="2286000">
              <a:spcBef>
                <a:spcPts val="1600"/>
              </a:spcBef>
              <a:spcAft>
                <a:spcPts val="0"/>
              </a:spcAft>
              <a:buClr>
                <a:schemeClr val="accent2"/>
              </a:buClr>
              <a:buSzPts val="1100"/>
              <a:buChar char="○"/>
              <a:defRPr>
                <a:solidFill>
                  <a:schemeClr val="accent2"/>
                </a:solidFill>
              </a:defRPr>
            </a:lvl5pPr>
            <a:lvl6pPr indent="-298450" lvl="5" marL="2743200">
              <a:spcBef>
                <a:spcPts val="1600"/>
              </a:spcBef>
              <a:spcAft>
                <a:spcPts val="0"/>
              </a:spcAft>
              <a:buClr>
                <a:schemeClr val="accent2"/>
              </a:buClr>
              <a:buSzPts val="1100"/>
              <a:buChar char="■"/>
              <a:defRPr>
                <a:solidFill>
                  <a:schemeClr val="accent2"/>
                </a:solidFill>
              </a:defRPr>
            </a:lvl6pPr>
            <a:lvl7pPr indent="-298450" lvl="6" marL="3200400">
              <a:spcBef>
                <a:spcPts val="1600"/>
              </a:spcBef>
              <a:spcAft>
                <a:spcPts val="0"/>
              </a:spcAft>
              <a:buClr>
                <a:schemeClr val="accent2"/>
              </a:buClr>
              <a:buSzPts val="1100"/>
              <a:buChar char="●"/>
              <a:defRPr>
                <a:solidFill>
                  <a:schemeClr val="accent2"/>
                </a:solidFill>
              </a:defRPr>
            </a:lvl7pPr>
            <a:lvl8pPr indent="-298450" lvl="7" marL="3657600">
              <a:spcBef>
                <a:spcPts val="1600"/>
              </a:spcBef>
              <a:spcAft>
                <a:spcPts val="0"/>
              </a:spcAft>
              <a:buClr>
                <a:schemeClr val="accent2"/>
              </a:buClr>
              <a:buSzPts val="1100"/>
              <a:buChar char="○"/>
              <a:defRPr>
                <a:solidFill>
                  <a:schemeClr val="accent2"/>
                </a:solidFill>
              </a:defRPr>
            </a:lvl8pPr>
            <a:lvl9pPr indent="-298450" lvl="8" marL="4114800">
              <a:spcBef>
                <a:spcPts val="1600"/>
              </a:spcBef>
              <a:spcAft>
                <a:spcPts val="1600"/>
              </a:spcAft>
              <a:buClr>
                <a:schemeClr val="accent2"/>
              </a:buClr>
              <a:buSzPts val="1100"/>
              <a:buChar char="■"/>
              <a:defRPr>
                <a:solidFill>
                  <a:schemeClr val="accent2"/>
                </a:solidFill>
              </a:defRPr>
            </a:lvl9pPr>
          </a:lstStyle>
          <a:p/>
        </p:txBody>
      </p:sp>
      <p:sp>
        <p:nvSpPr>
          <p:cNvPr id="57" name="Shape 5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solidFill>
                  <a:schemeClr val="lt1"/>
                </a:solidFill>
              </a:rPr>
              <a:t>‹#›</a:t>
            </a:fld>
            <a:endParaRPr>
              <a:solidFill>
                <a:schemeClr val="lt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8" name="Shape 58"/>
        <p:cNvGrpSpPr/>
        <p:nvPr/>
      </p:nvGrpSpPr>
      <p:grpSpPr>
        <a:xfrm>
          <a:off x="0" y="0"/>
          <a:ext cx="0" cy="0"/>
          <a:chOff x="0" y="0"/>
          <a:chExt cx="0" cy="0"/>
        </a:xfrm>
      </p:grpSpPr>
      <p:sp>
        <p:nvSpPr>
          <p:cNvPr id="59" name="Shape 5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bg>
      <p:bgPr>
        <a:solidFill>
          <a:schemeClr val="accent3"/>
        </a:solidFill>
      </p:bgPr>
    </p:bg>
    <p:spTree>
      <p:nvGrpSpPr>
        <p:cNvPr id="14" name="Shape 14"/>
        <p:cNvGrpSpPr/>
        <p:nvPr/>
      </p:nvGrpSpPr>
      <p:grpSpPr>
        <a:xfrm>
          <a:off x="0" y="0"/>
          <a:ext cx="0" cy="0"/>
          <a:chOff x="0" y="0"/>
          <a:chExt cx="0" cy="0"/>
        </a:xfrm>
      </p:grpSpPr>
      <p:sp>
        <p:nvSpPr>
          <p:cNvPr id="15" name="Shape 15"/>
          <p:cNvSpPr/>
          <p:nvPr/>
        </p:nvSpPr>
        <p:spPr>
          <a:xfrm>
            <a:off x="0" y="48099"/>
            <a:ext cx="9144250" cy="4398100"/>
          </a:xfrm>
          <a:custGeom>
            <a:pathLst>
              <a:path extrusionOk="0" h="175924" w="365770">
                <a:moveTo>
                  <a:pt x="0" y="0"/>
                </a:moveTo>
                <a:lnTo>
                  <a:pt x="365770" y="0"/>
                </a:lnTo>
                <a:lnTo>
                  <a:pt x="365760" y="70914"/>
                </a:lnTo>
                <a:lnTo>
                  <a:pt x="0" y="175924"/>
                </a:lnTo>
                <a:close/>
              </a:path>
            </a:pathLst>
          </a:custGeom>
          <a:solidFill>
            <a:schemeClr val="lt1"/>
          </a:solidFill>
          <a:ln>
            <a:noFill/>
          </a:ln>
        </p:spPr>
      </p:sp>
      <p:sp>
        <p:nvSpPr>
          <p:cNvPr id="16" name="Shape 16"/>
          <p:cNvSpPr/>
          <p:nvPr/>
        </p:nvSpPr>
        <p:spPr>
          <a:xfrm>
            <a:off x="0" y="0"/>
            <a:ext cx="9144250" cy="4398100"/>
          </a:xfrm>
          <a:custGeom>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7" name="Shape 17"/>
          <p:cNvSpPr txBox="1"/>
          <p:nvPr>
            <p:ph type="title"/>
          </p:nvPr>
        </p:nvSpPr>
        <p:spPr>
          <a:xfrm>
            <a:off x="311700" y="539725"/>
            <a:ext cx="8520600" cy="1282500"/>
          </a:xfrm>
          <a:prstGeom prst="rect">
            <a:avLst/>
          </a:prstGeom>
        </p:spPr>
        <p:txBody>
          <a:bodyPr anchorCtr="0" anchor="t" bIns="91425" lIns="91425" rIns="91425" wrap="square" tIns="91425"/>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8" name="Shape 18"/>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solidFill>
                  <a:schemeClr val="accent1"/>
                </a:solidFill>
              </a:rPr>
              <a:t>‹#›</a:t>
            </a:fld>
            <a:endParaRPr>
              <a:solidFill>
                <a:schemeClr val="accen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9" name="Shape 19"/>
        <p:cNvGrpSpPr/>
        <p:nvPr/>
      </p:nvGrpSpPr>
      <p:grpSpPr>
        <a:xfrm>
          <a:off x="0" y="0"/>
          <a:ext cx="0" cy="0"/>
          <a:chOff x="0" y="0"/>
          <a:chExt cx="0" cy="0"/>
        </a:xfrm>
      </p:grpSpPr>
      <p:sp>
        <p:nvSpPr>
          <p:cNvPr id="20" name="Shape 20"/>
          <p:cNvSpPr/>
          <p:nvPr/>
        </p:nvSpPr>
        <p:spPr>
          <a:xfrm>
            <a:off x="0" y="0"/>
            <a:ext cx="4314000" cy="5143500"/>
          </a:xfrm>
          <a:prstGeom prst="rect">
            <a:avLst/>
          </a:prstGeom>
          <a:solidFill>
            <a:schemeClr val="dk1"/>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21" name="Shape 21"/>
          <p:cNvSpPr/>
          <p:nvPr/>
        </p:nvSpPr>
        <p:spPr>
          <a:xfrm>
            <a:off x="0" y="44125"/>
            <a:ext cx="4313625" cy="4399375"/>
          </a:xfrm>
          <a:custGeom>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2" name="Shape 22"/>
          <p:cNvSpPr/>
          <p:nvPr/>
        </p:nvSpPr>
        <p:spPr>
          <a:xfrm>
            <a:off x="-125" y="0"/>
            <a:ext cx="4316900" cy="4395600"/>
          </a:xfrm>
          <a:custGeom>
            <a:pathLst>
              <a:path extrusionOk="0" h="175824" w="172676">
                <a:moveTo>
                  <a:pt x="0" y="6"/>
                </a:moveTo>
                <a:lnTo>
                  <a:pt x="172676" y="0"/>
                </a:lnTo>
                <a:lnTo>
                  <a:pt x="172562" y="126442"/>
                </a:lnTo>
                <a:lnTo>
                  <a:pt x="0" y="175824"/>
                </a:lnTo>
                <a:close/>
              </a:path>
            </a:pathLst>
          </a:custGeom>
          <a:solidFill>
            <a:schemeClr val="dk1"/>
          </a:solidFill>
          <a:ln>
            <a:noFill/>
          </a:ln>
        </p:spPr>
      </p:sp>
      <p:sp>
        <p:nvSpPr>
          <p:cNvPr id="23" name="Shape 23"/>
          <p:cNvSpPr txBox="1"/>
          <p:nvPr>
            <p:ph type="title"/>
          </p:nvPr>
        </p:nvSpPr>
        <p:spPr>
          <a:xfrm>
            <a:off x="311725" y="500925"/>
            <a:ext cx="3706500" cy="2508900"/>
          </a:xfrm>
          <a:prstGeom prst="rect">
            <a:avLst/>
          </a:prstGeom>
        </p:spPr>
        <p:txBody>
          <a:bodyPr anchorCtr="0" anchor="t" bIns="91425" lIns="91425"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4" name="Shape 24"/>
          <p:cNvSpPr txBox="1"/>
          <p:nvPr>
            <p:ph idx="1" type="body"/>
          </p:nvPr>
        </p:nvSpPr>
        <p:spPr>
          <a:xfrm>
            <a:off x="4644675" y="500925"/>
            <a:ext cx="4166400" cy="4098600"/>
          </a:xfrm>
          <a:prstGeom prst="rect">
            <a:avLst/>
          </a:prstGeom>
        </p:spPr>
        <p:txBody>
          <a:bodyPr anchorCtr="0" anchor="t" bIns="91425" lIns="91425"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25" name="Shape 25"/>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6" name="Shape 26"/>
        <p:cNvGrpSpPr/>
        <p:nvPr/>
      </p:nvGrpSpPr>
      <p:grpSpPr>
        <a:xfrm>
          <a:off x="0" y="0"/>
          <a:ext cx="0" cy="0"/>
          <a:chOff x="0" y="0"/>
          <a:chExt cx="0" cy="0"/>
        </a:xfrm>
      </p:grpSpPr>
      <p:sp>
        <p:nvSpPr>
          <p:cNvPr id="27" name="Shape 27"/>
          <p:cNvSpPr/>
          <p:nvPr/>
        </p:nvSpPr>
        <p:spPr>
          <a:xfrm>
            <a:off x="0" y="0"/>
            <a:ext cx="9144000" cy="1277100"/>
          </a:xfrm>
          <a:prstGeom prst="rect">
            <a:avLst/>
          </a:prstGeom>
          <a:solidFill>
            <a:schemeClr val="dk1"/>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28" name="Shape 28"/>
          <p:cNvSpPr txBox="1"/>
          <p:nvPr>
            <p:ph type="title"/>
          </p:nvPr>
        </p:nvSpPr>
        <p:spPr>
          <a:xfrm>
            <a:off x="311725" y="500925"/>
            <a:ext cx="8520600" cy="623700"/>
          </a:xfrm>
          <a:prstGeom prst="rect">
            <a:avLst/>
          </a:prstGeom>
        </p:spPr>
        <p:txBody>
          <a:bodyPr anchorCtr="0" anchor="t" bIns="91425" lIns="91425"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9" name="Shape 29"/>
          <p:cNvSpPr txBox="1"/>
          <p:nvPr>
            <p:ph idx="1" type="body"/>
          </p:nvPr>
        </p:nvSpPr>
        <p:spPr>
          <a:xfrm>
            <a:off x="311700" y="1505700"/>
            <a:ext cx="3999900" cy="3076200"/>
          </a:xfrm>
          <a:prstGeom prst="rect">
            <a:avLst/>
          </a:prstGeom>
        </p:spPr>
        <p:txBody>
          <a:bodyPr anchorCtr="0" anchor="t" bIns="91425" lIns="91425"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Shape 30"/>
          <p:cNvSpPr txBox="1"/>
          <p:nvPr>
            <p:ph idx="2" type="body"/>
          </p:nvPr>
        </p:nvSpPr>
        <p:spPr>
          <a:xfrm>
            <a:off x="4832400" y="1505700"/>
            <a:ext cx="3999900" cy="3076200"/>
          </a:xfrm>
          <a:prstGeom prst="rect">
            <a:avLst/>
          </a:prstGeom>
        </p:spPr>
        <p:txBody>
          <a:bodyPr anchorCtr="0" anchor="t" bIns="91425" lIns="91425"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32" name="Shape 32"/>
        <p:cNvGrpSpPr/>
        <p:nvPr/>
      </p:nvGrpSpPr>
      <p:grpSpPr>
        <a:xfrm>
          <a:off x="0" y="0"/>
          <a:ext cx="0" cy="0"/>
          <a:chOff x="0" y="0"/>
          <a:chExt cx="0" cy="0"/>
        </a:xfrm>
      </p:grpSpPr>
      <p:sp>
        <p:nvSpPr>
          <p:cNvPr id="33" name="Shape 33"/>
          <p:cNvSpPr/>
          <p:nvPr/>
        </p:nvSpPr>
        <p:spPr>
          <a:xfrm>
            <a:off x="0" y="0"/>
            <a:ext cx="9144000" cy="1277100"/>
          </a:xfrm>
          <a:prstGeom prst="rect">
            <a:avLst/>
          </a:prstGeom>
          <a:solidFill>
            <a:schemeClr val="dk1"/>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4" name="Shape 34"/>
          <p:cNvSpPr txBox="1"/>
          <p:nvPr>
            <p:ph type="title"/>
          </p:nvPr>
        </p:nvSpPr>
        <p:spPr>
          <a:xfrm>
            <a:off x="311725" y="500925"/>
            <a:ext cx="8520600" cy="623700"/>
          </a:xfrm>
          <a:prstGeom prst="rect">
            <a:avLst/>
          </a:prstGeom>
        </p:spPr>
        <p:txBody>
          <a:bodyPr anchorCtr="0" anchor="t" bIns="91425" lIns="91425"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5" name="Shape 35"/>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36" name="Shape 36"/>
        <p:cNvGrpSpPr/>
        <p:nvPr/>
      </p:nvGrpSpPr>
      <p:grpSpPr>
        <a:xfrm>
          <a:off x="0" y="0"/>
          <a:ext cx="0" cy="0"/>
          <a:chOff x="0" y="0"/>
          <a:chExt cx="0" cy="0"/>
        </a:xfrm>
      </p:grpSpPr>
      <p:sp>
        <p:nvSpPr>
          <p:cNvPr id="37" name="Shape 37"/>
          <p:cNvSpPr/>
          <p:nvPr/>
        </p:nvSpPr>
        <p:spPr>
          <a:xfrm>
            <a:off x="0" y="0"/>
            <a:ext cx="3764400" cy="5143500"/>
          </a:xfrm>
          <a:prstGeom prst="rect">
            <a:avLst/>
          </a:prstGeom>
          <a:solidFill>
            <a:schemeClr val="dk1"/>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8" name="Shape 38"/>
          <p:cNvSpPr txBox="1"/>
          <p:nvPr>
            <p:ph type="title"/>
          </p:nvPr>
        </p:nvSpPr>
        <p:spPr>
          <a:xfrm>
            <a:off x="311725" y="500925"/>
            <a:ext cx="3127500" cy="1829100"/>
          </a:xfrm>
          <a:prstGeom prst="rect">
            <a:avLst/>
          </a:prstGeom>
        </p:spPr>
        <p:txBody>
          <a:bodyPr anchorCtr="0" anchor="t" bIns="91425" lIns="91425"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9" name="Shape 39"/>
          <p:cNvSpPr txBox="1"/>
          <p:nvPr>
            <p:ph idx="1" type="body"/>
          </p:nvPr>
        </p:nvSpPr>
        <p:spPr>
          <a:xfrm>
            <a:off x="311700" y="2390650"/>
            <a:ext cx="3127500" cy="2298000"/>
          </a:xfrm>
          <a:prstGeom prst="rect">
            <a:avLst/>
          </a:prstGeom>
        </p:spPr>
        <p:txBody>
          <a:bodyPr anchorCtr="0" anchor="t" bIns="91425" lIns="91425" rIns="91425" wrap="square" tIns="91425"/>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1600"/>
              </a:spcBef>
              <a:spcAft>
                <a:spcPts val="0"/>
              </a:spcAft>
              <a:buClr>
                <a:schemeClr val="accent2"/>
              </a:buClr>
              <a:buSzPts val="1100"/>
              <a:buChar char="○"/>
              <a:defRPr>
                <a:solidFill>
                  <a:schemeClr val="accent2"/>
                </a:solidFill>
              </a:defRPr>
            </a:lvl2pPr>
            <a:lvl3pPr indent="-298450" lvl="2" marL="1371600">
              <a:spcBef>
                <a:spcPts val="1600"/>
              </a:spcBef>
              <a:spcAft>
                <a:spcPts val="0"/>
              </a:spcAft>
              <a:buClr>
                <a:schemeClr val="accent2"/>
              </a:buClr>
              <a:buSzPts val="1100"/>
              <a:buChar char="■"/>
              <a:defRPr>
                <a:solidFill>
                  <a:schemeClr val="accent2"/>
                </a:solidFill>
              </a:defRPr>
            </a:lvl3pPr>
            <a:lvl4pPr indent="-298450" lvl="3" marL="1828800">
              <a:spcBef>
                <a:spcPts val="1600"/>
              </a:spcBef>
              <a:spcAft>
                <a:spcPts val="0"/>
              </a:spcAft>
              <a:buClr>
                <a:schemeClr val="accent2"/>
              </a:buClr>
              <a:buSzPts val="1100"/>
              <a:buChar char="●"/>
              <a:defRPr>
                <a:solidFill>
                  <a:schemeClr val="accent2"/>
                </a:solidFill>
              </a:defRPr>
            </a:lvl4pPr>
            <a:lvl5pPr indent="-298450" lvl="4" marL="2286000">
              <a:spcBef>
                <a:spcPts val="1600"/>
              </a:spcBef>
              <a:spcAft>
                <a:spcPts val="0"/>
              </a:spcAft>
              <a:buClr>
                <a:schemeClr val="accent2"/>
              </a:buClr>
              <a:buSzPts val="1100"/>
              <a:buChar char="○"/>
              <a:defRPr>
                <a:solidFill>
                  <a:schemeClr val="accent2"/>
                </a:solidFill>
              </a:defRPr>
            </a:lvl5pPr>
            <a:lvl6pPr indent="-298450" lvl="5" marL="2743200">
              <a:spcBef>
                <a:spcPts val="1600"/>
              </a:spcBef>
              <a:spcAft>
                <a:spcPts val="0"/>
              </a:spcAft>
              <a:buClr>
                <a:schemeClr val="accent2"/>
              </a:buClr>
              <a:buSzPts val="1100"/>
              <a:buChar char="■"/>
              <a:defRPr>
                <a:solidFill>
                  <a:schemeClr val="accent2"/>
                </a:solidFill>
              </a:defRPr>
            </a:lvl6pPr>
            <a:lvl7pPr indent="-298450" lvl="6" marL="3200400">
              <a:spcBef>
                <a:spcPts val="1600"/>
              </a:spcBef>
              <a:spcAft>
                <a:spcPts val="0"/>
              </a:spcAft>
              <a:buClr>
                <a:schemeClr val="accent2"/>
              </a:buClr>
              <a:buSzPts val="1100"/>
              <a:buChar char="●"/>
              <a:defRPr>
                <a:solidFill>
                  <a:schemeClr val="accent2"/>
                </a:solidFill>
              </a:defRPr>
            </a:lvl7pPr>
            <a:lvl8pPr indent="-298450" lvl="7" marL="3657600">
              <a:spcBef>
                <a:spcPts val="1600"/>
              </a:spcBef>
              <a:spcAft>
                <a:spcPts val="0"/>
              </a:spcAft>
              <a:buClr>
                <a:schemeClr val="accent2"/>
              </a:buClr>
              <a:buSzPts val="1100"/>
              <a:buChar char="○"/>
              <a:defRPr>
                <a:solidFill>
                  <a:schemeClr val="accent2"/>
                </a:solidFill>
              </a:defRPr>
            </a:lvl8pPr>
            <a:lvl9pPr indent="-298450" lvl="8" marL="4114800">
              <a:spcBef>
                <a:spcPts val="1600"/>
              </a:spcBef>
              <a:spcAft>
                <a:spcPts val="1600"/>
              </a:spcAft>
              <a:buClr>
                <a:schemeClr val="accent2"/>
              </a:buClr>
              <a:buSzPts val="1100"/>
              <a:buChar char="■"/>
              <a:defRPr>
                <a:solidFill>
                  <a:schemeClr val="accent2"/>
                </a:solidFill>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bg>
      <p:bgPr>
        <a:solidFill>
          <a:schemeClr val="accent3"/>
        </a:solidFill>
      </p:bgPr>
    </p:bg>
    <p:spTree>
      <p:nvGrpSpPr>
        <p:cNvPr id="41" name="Shape 41"/>
        <p:cNvGrpSpPr/>
        <p:nvPr/>
      </p:nvGrpSpPr>
      <p:grpSpPr>
        <a:xfrm>
          <a:off x="0" y="0"/>
          <a:ext cx="0" cy="0"/>
          <a:chOff x="0" y="0"/>
          <a:chExt cx="0" cy="0"/>
        </a:xfrm>
      </p:grpSpPr>
      <p:sp>
        <p:nvSpPr>
          <p:cNvPr id="42" name="Shape 42"/>
          <p:cNvSpPr txBox="1"/>
          <p:nvPr>
            <p:ph type="title"/>
          </p:nvPr>
        </p:nvSpPr>
        <p:spPr>
          <a:xfrm>
            <a:off x="311675" y="798600"/>
            <a:ext cx="6247800" cy="3546300"/>
          </a:xfrm>
          <a:prstGeom prst="rect">
            <a:avLst/>
          </a:prstGeom>
        </p:spPr>
        <p:txBody>
          <a:bodyPr anchorCtr="0" anchor="ctr" bIns="91425" lIns="91425" rIns="91425" wrap="square" tIns="91425"/>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solidFill>
                  <a:schemeClr val="accent1"/>
                </a:solidFill>
              </a:rPr>
              <a:t>‹#›</a:t>
            </a:fld>
            <a:endParaRPr>
              <a:solidFill>
                <a:schemeClr val="accen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44" name="Shape 44"/>
        <p:cNvGrpSpPr/>
        <p:nvPr/>
      </p:nvGrpSpPr>
      <p:grpSpPr>
        <a:xfrm>
          <a:off x="0" y="0"/>
          <a:ext cx="0" cy="0"/>
          <a:chOff x="0" y="0"/>
          <a:chExt cx="0" cy="0"/>
        </a:xfrm>
      </p:grpSpPr>
      <p:sp>
        <p:nvSpPr>
          <p:cNvPr id="45" name="Shape 45"/>
          <p:cNvSpPr/>
          <p:nvPr/>
        </p:nvSpPr>
        <p:spPr>
          <a:xfrm>
            <a:off x="0" y="0"/>
            <a:ext cx="4572000" cy="5143500"/>
          </a:xfrm>
          <a:prstGeom prst="rect">
            <a:avLst/>
          </a:prstGeom>
          <a:solidFill>
            <a:schemeClr val="dk1"/>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46" name="Shape 46"/>
          <p:cNvSpPr txBox="1"/>
          <p:nvPr>
            <p:ph type="title"/>
          </p:nvPr>
        </p:nvSpPr>
        <p:spPr>
          <a:xfrm>
            <a:off x="311300" y="500925"/>
            <a:ext cx="3704400" cy="2049600"/>
          </a:xfrm>
          <a:prstGeom prst="rect">
            <a:avLst/>
          </a:prstGeom>
        </p:spPr>
        <p:txBody>
          <a:bodyPr anchorCtr="0" anchor="t" bIns="91425" lIns="91425" rIns="91425" wrap="square" tIns="91425"/>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47" name="Shape 47"/>
          <p:cNvSpPr txBox="1"/>
          <p:nvPr>
            <p:ph idx="1" type="subTitle"/>
          </p:nvPr>
        </p:nvSpPr>
        <p:spPr>
          <a:xfrm>
            <a:off x="304800" y="2626725"/>
            <a:ext cx="3704400" cy="926700"/>
          </a:xfrm>
          <a:prstGeom prst="rect">
            <a:avLst/>
          </a:prstGeom>
        </p:spPr>
        <p:txBody>
          <a:bodyPr anchorCtr="0" anchor="t" bIns="91425" lIns="91425" rIns="91425" wrap="square" tIns="91425"/>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48" name="Shape 48"/>
          <p:cNvSpPr txBox="1"/>
          <p:nvPr>
            <p:ph idx="2" type="body"/>
          </p:nvPr>
        </p:nvSpPr>
        <p:spPr>
          <a:xfrm>
            <a:off x="4879025" y="500925"/>
            <a:ext cx="3954000" cy="4111500"/>
          </a:xfrm>
          <a:prstGeom prst="rect">
            <a:avLst/>
          </a:prstGeom>
        </p:spPr>
        <p:txBody>
          <a:bodyPr anchorCtr="0" anchor="t" bIns="91425" lIns="91425"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9" name="Shape 4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50" name="Shape 50"/>
        <p:cNvGrpSpPr/>
        <p:nvPr/>
      </p:nvGrpSpPr>
      <p:grpSpPr>
        <a:xfrm>
          <a:off x="0" y="0"/>
          <a:ext cx="0" cy="0"/>
          <a:chOff x="0" y="0"/>
          <a:chExt cx="0" cy="0"/>
        </a:xfrm>
      </p:grpSpPr>
      <p:sp>
        <p:nvSpPr>
          <p:cNvPr id="51" name="Shape 51"/>
          <p:cNvSpPr/>
          <p:nvPr/>
        </p:nvSpPr>
        <p:spPr>
          <a:xfrm>
            <a:off x="0" y="4369000"/>
            <a:ext cx="9144000" cy="774300"/>
          </a:xfrm>
          <a:prstGeom prst="rect">
            <a:avLst/>
          </a:prstGeom>
          <a:solidFill>
            <a:schemeClr val="dk1"/>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52" name="Shape 52"/>
          <p:cNvSpPr txBox="1"/>
          <p:nvPr>
            <p:ph idx="1" type="body"/>
          </p:nvPr>
        </p:nvSpPr>
        <p:spPr>
          <a:xfrm>
            <a:off x="311700" y="4521400"/>
            <a:ext cx="7979400" cy="460500"/>
          </a:xfrm>
          <a:prstGeom prst="rect">
            <a:avLst/>
          </a:prstGeom>
        </p:spPr>
        <p:txBody>
          <a:bodyPr anchorCtr="0" anchor="ctr" bIns="91425" lIns="91425" rIns="91425" wrap="square" tIns="91425"/>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53" name="Shape 5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solidFill>
                  <a:schemeClr val="lt1"/>
                </a:solidFill>
              </a:rPr>
              <a:t>‹#›</a:t>
            </a:fld>
            <a:endParaRPr>
              <a:solidFill>
                <a:schemeClr val="l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radigm">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wrap="square" tIns="91425"/>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wrap="square" tIns="91425"/>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rIns="91425" wrap="square" tIns="91425">
            <a:noAutofit/>
          </a:bodyPr>
          <a:lstStyle/>
          <a:p>
            <a:pPr indent="0" lvl="0" marL="0" algn="r">
              <a:spcBef>
                <a:spcPts val="0"/>
              </a:spcBef>
              <a:spcAft>
                <a:spcPts val="0"/>
              </a:spcAft>
              <a:buNone/>
            </a:pPr>
            <a:fld id="{00000000-1234-1234-1234-123412341234}" type="slidenum">
              <a:rPr lang="en" sz="1000">
                <a:solidFill>
                  <a:schemeClr val="dk2"/>
                </a:solidFill>
                <a:latin typeface="Roboto"/>
                <a:ea typeface="Roboto"/>
                <a:cs typeface="Roboto"/>
                <a:sym typeface="Roboto"/>
              </a:rPr>
              <a:t>‹#›</a:t>
            </a:fld>
            <a:endParaRPr sz="1000">
              <a:solidFill>
                <a:schemeClr val="dk2"/>
              </a:solidFill>
              <a:latin typeface="Roboto"/>
              <a:ea typeface="Roboto"/>
              <a:cs typeface="Roboto"/>
              <a:sym typeface="Roboto"/>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sp>
        <p:nvSpPr>
          <p:cNvPr id="64" name="Shape 64"/>
          <p:cNvSpPr txBox="1"/>
          <p:nvPr>
            <p:ph type="ctrTitle"/>
          </p:nvPr>
        </p:nvSpPr>
        <p:spPr>
          <a:xfrm>
            <a:off x="311700" y="539725"/>
            <a:ext cx="8520600" cy="1282500"/>
          </a:xfrm>
          <a:prstGeom prst="rect">
            <a:avLst/>
          </a:prstGeom>
        </p:spPr>
        <p:txBody>
          <a:bodyPr anchorCtr="0" anchor="t" bIns="91425" lIns="91425" rIns="91425" wrap="square" tIns="91425">
            <a:noAutofit/>
          </a:bodyPr>
          <a:lstStyle/>
          <a:p>
            <a:pPr indent="457200" lvl="0" marL="914400">
              <a:spcBef>
                <a:spcPts val="0"/>
              </a:spcBef>
              <a:spcAft>
                <a:spcPts val="0"/>
              </a:spcAft>
              <a:buNone/>
            </a:pPr>
            <a:r>
              <a:rPr lang="en"/>
              <a:t>Part One Exam Review </a:t>
            </a:r>
            <a:endParaRPr/>
          </a:p>
        </p:txBody>
      </p:sp>
      <p:sp>
        <p:nvSpPr>
          <p:cNvPr id="65" name="Shape 65"/>
          <p:cNvSpPr txBox="1"/>
          <p:nvPr>
            <p:ph idx="1" type="subTitle"/>
          </p:nvPr>
        </p:nvSpPr>
        <p:spPr>
          <a:xfrm>
            <a:off x="311700" y="1878560"/>
            <a:ext cx="4242600" cy="7383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Poetry and Poetic Devices </a:t>
            </a:r>
            <a:endParaRPr/>
          </a:p>
        </p:txBody>
      </p:sp>
      <p:pic>
        <p:nvPicPr>
          <p:cNvPr descr="Image result for exam gif" id="66" name="Shape 66"/>
          <p:cNvPicPr preferRelativeResize="0"/>
          <p:nvPr/>
        </p:nvPicPr>
        <p:blipFill>
          <a:blip r:embed="rId3">
            <a:alphaModFix/>
          </a:blip>
          <a:stretch>
            <a:fillRect/>
          </a:stretch>
        </p:blipFill>
        <p:spPr>
          <a:xfrm>
            <a:off x="3023150" y="2616851"/>
            <a:ext cx="3295575" cy="1853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Shape 120"/>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2 poetic devices </a:t>
            </a:r>
            <a:endParaRPr/>
          </a:p>
          <a:p>
            <a:pPr indent="0" lvl="0" marL="0">
              <a:spcBef>
                <a:spcPts val="0"/>
              </a:spcBef>
              <a:spcAft>
                <a:spcPts val="0"/>
              </a:spcAft>
              <a:buNone/>
            </a:pPr>
            <a:r>
              <a:t/>
            </a:r>
            <a:endParaRPr/>
          </a:p>
        </p:txBody>
      </p:sp>
      <p:sp>
        <p:nvSpPr>
          <p:cNvPr id="121" name="Shape 121"/>
          <p:cNvSpPr txBox="1"/>
          <p:nvPr/>
        </p:nvSpPr>
        <p:spPr>
          <a:xfrm>
            <a:off x="870800" y="1555825"/>
            <a:ext cx="7570200" cy="3065100"/>
          </a:xfrm>
          <a:prstGeom prst="rect">
            <a:avLst/>
          </a:prstGeom>
          <a:noFill/>
          <a:ln>
            <a:noFill/>
          </a:ln>
        </p:spPr>
        <p:txBody>
          <a:bodyPr anchorCtr="0" anchor="t" bIns="91425" lIns="91425" rIns="91425" wrap="square" tIns="91425">
            <a:noAutofit/>
          </a:bodyPr>
          <a:lstStyle/>
          <a:p>
            <a:pPr indent="0" lvl="0" marL="0" algn="ctr">
              <a:spcBef>
                <a:spcPts val="0"/>
              </a:spcBef>
              <a:spcAft>
                <a:spcPts val="0"/>
              </a:spcAft>
              <a:buNone/>
            </a:pPr>
            <a:r>
              <a:rPr lang="en" sz="1700">
                <a:highlight>
                  <a:srgbClr val="FFFFFF"/>
                </a:highlight>
              </a:rPr>
              <a:t>I speak like you</a:t>
            </a:r>
            <a:endParaRPr sz="1700">
              <a:highlight>
                <a:srgbClr val="FFFFFF"/>
              </a:highlight>
            </a:endParaRPr>
          </a:p>
          <a:p>
            <a:pPr indent="0" lvl="0" marL="0" algn="ctr">
              <a:spcBef>
                <a:spcPts val="0"/>
              </a:spcBef>
              <a:spcAft>
                <a:spcPts val="0"/>
              </a:spcAft>
              <a:buNone/>
            </a:pPr>
            <a:r>
              <a:rPr lang="en" sz="1700">
                <a:highlight>
                  <a:srgbClr val="FFFFFF"/>
                </a:highlight>
              </a:rPr>
              <a:t>I think like you</a:t>
            </a:r>
            <a:endParaRPr sz="1700">
              <a:highlight>
                <a:srgbClr val="FFFFFF"/>
              </a:highlight>
            </a:endParaRPr>
          </a:p>
          <a:p>
            <a:pPr indent="0" lvl="0" marL="0" algn="ctr">
              <a:spcBef>
                <a:spcPts val="0"/>
              </a:spcBef>
              <a:spcAft>
                <a:spcPts val="0"/>
              </a:spcAft>
              <a:buNone/>
            </a:pPr>
            <a:r>
              <a:rPr lang="en" sz="1700">
                <a:highlight>
                  <a:srgbClr val="FFFFFF"/>
                </a:highlight>
              </a:rPr>
              <a:t>I create like you </a:t>
            </a:r>
            <a:endParaRPr sz="1700">
              <a:highlight>
                <a:srgbClr val="FFFFFF"/>
              </a:highlight>
            </a:endParaRPr>
          </a:p>
          <a:p>
            <a:pPr indent="0" lvl="0" marL="0">
              <a:spcBef>
                <a:spcPts val="0"/>
              </a:spcBef>
              <a:spcAft>
                <a:spcPts val="0"/>
              </a:spcAft>
              <a:buNone/>
            </a:pPr>
            <a:r>
              <a:t/>
            </a:r>
            <a:endParaRPr sz="1700">
              <a:highlight>
                <a:srgbClr val="FFFFFF"/>
              </a:highlight>
            </a:endParaRPr>
          </a:p>
          <a:p>
            <a:pPr indent="0" lvl="0" marL="0">
              <a:spcBef>
                <a:spcPts val="0"/>
              </a:spcBef>
              <a:spcAft>
                <a:spcPts val="0"/>
              </a:spcAft>
              <a:buNone/>
            </a:pPr>
            <a:r>
              <a:rPr b="1" lang="en" sz="1700">
                <a:highlight>
                  <a:srgbClr val="FFFFFF"/>
                </a:highlight>
              </a:rPr>
              <a:t>Simile:</a:t>
            </a:r>
            <a:r>
              <a:rPr lang="en" sz="1700">
                <a:highlight>
                  <a:srgbClr val="FFFFFF"/>
                </a:highlight>
              </a:rPr>
              <a:t> a comparison between two things using “like” or “as”</a:t>
            </a:r>
            <a:endParaRPr sz="1700">
              <a:highlight>
                <a:srgbClr val="FFFFFF"/>
              </a:highlight>
            </a:endParaRPr>
          </a:p>
          <a:p>
            <a:pPr indent="0" lvl="0" marL="0">
              <a:spcBef>
                <a:spcPts val="0"/>
              </a:spcBef>
              <a:spcAft>
                <a:spcPts val="0"/>
              </a:spcAft>
              <a:buNone/>
            </a:pPr>
            <a:r>
              <a:t/>
            </a:r>
            <a:endParaRPr sz="1700">
              <a:highlight>
                <a:srgbClr val="FFFFFF"/>
              </a:highlight>
            </a:endParaRPr>
          </a:p>
          <a:p>
            <a:pPr indent="0" lvl="0" marL="0">
              <a:spcBef>
                <a:spcPts val="0"/>
              </a:spcBef>
              <a:spcAft>
                <a:spcPts val="0"/>
              </a:spcAft>
              <a:buNone/>
            </a:pPr>
            <a:r>
              <a:rPr b="1" lang="en" sz="1700">
                <a:highlight>
                  <a:srgbClr val="FFFFFF"/>
                </a:highlight>
              </a:rPr>
              <a:t>Repetition:</a:t>
            </a:r>
            <a:r>
              <a:rPr lang="en" sz="1700">
                <a:highlight>
                  <a:srgbClr val="FFFFFF"/>
                </a:highlight>
              </a:rPr>
              <a:t> </a:t>
            </a:r>
            <a:r>
              <a:rPr lang="en" sz="1800"/>
              <a:t>Deliberately repeated words, sounds, phrases, or whole stanzas. Repetition is used to make a point.</a:t>
            </a:r>
            <a:endParaRPr sz="1800"/>
          </a:p>
          <a:p>
            <a:pPr indent="0" lvl="0" marL="0">
              <a:spcBef>
                <a:spcPts val="0"/>
              </a:spcBef>
              <a:spcAft>
                <a:spcPts val="0"/>
              </a:spcAft>
              <a:buNone/>
            </a:pPr>
            <a:r>
              <a:t/>
            </a:r>
            <a:endParaRPr sz="1800">
              <a:highlight>
                <a:srgbClr val="FFFFFF"/>
              </a:high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Shape 126"/>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Poetic Devices Continued </a:t>
            </a:r>
            <a:endParaRPr/>
          </a:p>
          <a:p>
            <a:pPr indent="0" lvl="0" marL="0">
              <a:spcBef>
                <a:spcPts val="0"/>
              </a:spcBef>
              <a:spcAft>
                <a:spcPts val="0"/>
              </a:spcAft>
              <a:buNone/>
            </a:pPr>
            <a:r>
              <a:t/>
            </a:r>
            <a:endParaRPr/>
          </a:p>
        </p:txBody>
      </p:sp>
      <p:sp>
        <p:nvSpPr>
          <p:cNvPr id="127" name="Shape 127"/>
          <p:cNvSpPr txBox="1"/>
          <p:nvPr/>
        </p:nvSpPr>
        <p:spPr>
          <a:xfrm>
            <a:off x="685025" y="1648700"/>
            <a:ext cx="7651500" cy="26007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t>Metaphor : </a:t>
            </a:r>
            <a:r>
              <a:rPr lang="en" sz="1800">
                <a:highlight>
                  <a:srgbClr val="FFFFFF"/>
                </a:highlight>
              </a:rPr>
              <a:t> A direct comparison between two dissimilar items.</a:t>
            </a:r>
            <a:endParaRPr sz="1800">
              <a:highlight>
                <a:srgbClr val="FFFFFF"/>
              </a:highlight>
            </a:endParaRPr>
          </a:p>
          <a:p>
            <a:pPr indent="0" lvl="0" marL="0">
              <a:spcBef>
                <a:spcPts val="0"/>
              </a:spcBef>
              <a:spcAft>
                <a:spcPts val="0"/>
              </a:spcAft>
              <a:buNone/>
            </a:pPr>
            <a:r>
              <a:t/>
            </a:r>
            <a:endParaRPr sz="1800"/>
          </a:p>
          <a:p>
            <a:pPr indent="0" lvl="0" marL="0">
              <a:spcBef>
                <a:spcPts val="0"/>
              </a:spcBef>
              <a:spcAft>
                <a:spcPts val="0"/>
              </a:spcAft>
              <a:buNone/>
            </a:pPr>
            <a:r>
              <a:rPr lang="en" sz="1800"/>
              <a:t>	</a:t>
            </a:r>
            <a:endParaRPr sz="1800"/>
          </a:p>
          <a:p>
            <a:pPr indent="0" lvl="0" marL="0">
              <a:spcBef>
                <a:spcPts val="0"/>
              </a:spcBef>
              <a:spcAft>
                <a:spcPts val="0"/>
              </a:spcAft>
              <a:buNone/>
            </a:pPr>
            <a:r>
              <a:rPr lang="en" sz="1800"/>
              <a:t>				The scrambled ballad, about my world </a:t>
            </a:r>
            <a:endParaRPr sz="1800"/>
          </a:p>
          <a:p>
            <a:pPr indent="0" lvl="0" marL="0">
              <a:spcBef>
                <a:spcPts val="0"/>
              </a:spcBef>
              <a:spcAft>
                <a:spcPts val="0"/>
              </a:spcAft>
              <a:buNone/>
            </a:pPr>
            <a:r>
              <a:rPr lang="en" sz="1800"/>
              <a:t>				</a:t>
            </a:r>
            <a:endParaRPr sz="1800"/>
          </a:p>
          <a:p>
            <a:pPr indent="0" lvl="0" marL="0">
              <a:spcBef>
                <a:spcPts val="0"/>
              </a:spcBef>
              <a:spcAft>
                <a:spcPts val="0"/>
              </a:spcAft>
              <a:buNone/>
            </a:pPr>
            <a:r>
              <a:rPr lang="en" sz="1800"/>
              <a:t>She compares her lost language and culture to a scrambled ballad in order to emphasize how foreign and unknown these things have become to her.  </a:t>
            </a:r>
            <a:endParaRPr sz="1800"/>
          </a:p>
          <a:p>
            <a:pPr indent="0" lvl="0" marL="0">
              <a:spcBef>
                <a:spcPts val="0"/>
              </a:spcBef>
              <a:spcAft>
                <a:spcPts val="0"/>
              </a:spcAft>
              <a:buNone/>
            </a:pPr>
            <a:r>
              <a:rPr lang="en" sz="1800"/>
              <a:t>		</a:t>
            </a:r>
            <a:endParaRPr sz="1800"/>
          </a:p>
          <a:p>
            <a:pPr indent="0" lvl="0" marL="0">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Shape 132"/>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Your turn: Group Activity and Presentations</a:t>
            </a:r>
            <a:endParaRPr/>
          </a:p>
        </p:txBody>
      </p:sp>
      <p:sp>
        <p:nvSpPr>
          <p:cNvPr id="133" name="Shape 133"/>
          <p:cNvSpPr txBox="1"/>
          <p:nvPr/>
        </p:nvSpPr>
        <p:spPr>
          <a:xfrm>
            <a:off x="104475" y="1462925"/>
            <a:ext cx="8615100" cy="3285900"/>
          </a:xfrm>
          <a:prstGeom prst="rect">
            <a:avLst/>
          </a:prstGeom>
          <a:noFill/>
          <a:ln>
            <a:noFill/>
          </a:ln>
        </p:spPr>
        <p:txBody>
          <a:bodyPr anchorCtr="0" anchor="ctr" bIns="91425" lIns="91425" rIns="91425" wrap="square" tIns="91425">
            <a:noAutofit/>
          </a:bodyPr>
          <a:lstStyle/>
          <a:p>
            <a:pPr indent="0" lvl="0" marL="0" rtl="0">
              <a:spcBef>
                <a:spcPts val="0"/>
              </a:spcBef>
              <a:spcAft>
                <a:spcPts val="0"/>
              </a:spcAft>
              <a:buNone/>
            </a:pPr>
            <a:r>
              <a:rPr b="1" lang="en" sz="1800">
                <a:solidFill>
                  <a:srgbClr val="222222"/>
                </a:solidFill>
              </a:rPr>
              <a:t>Group 1:</a:t>
            </a:r>
            <a:r>
              <a:rPr lang="en" sz="1800">
                <a:solidFill>
                  <a:srgbClr val="222222"/>
                </a:solidFill>
              </a:rPr>
              <a:t> Caged Bird by Maya Angelou</a:t>
            </a:r>
            <a:endParaRPr sz="1800">
              <a:solidFill>
                <a:srgbClr val="222222"/>
              </a:solidFill>
            </a:endParaRPr>
          </a:p>
          <a:p>
            <a:pPr indent="0" lvl="0" marL="0" rtl="0">
              <a:spcBef>
                <a:spcPts val="0"/>
              </a:spcBef>
              <a:spcAft>
                <a:spcPts val="0"/>
              </a:spcAft>
              <a:buNone/>
            </a:pPr>
            <a:r>
              <a:rPr b="1" lang="en" sz="1800">
                <a:solidFill>
                  <a:srgbClr val="222222"/>
                </a:solidFill>
              </a:rPr>
              <a:t>Group 2:</a:t>
            </a:r>
            <a:r>
              <a:rPr lang="en" sz="1800">
                <a:solidFill>
                  <a:srgbClr val="222222"/>
                </a:solidFill>
              </a:rPr>
              <a:t> Still I Rise by Maya Angelou</a:t>
            </a:r>
            <a:endParaRPr sz="1800">
              <a:solidFill>
                <a:srgbClr val="222222"/>
              </a:solidFill>
            </a:endParaRPr>
          </a:p>
          <a:p>
            <a:pPr indent="0" lvl="0" marL="0" rtl="0">
              <a:spcBef>
                <a:spcPts val="0"/>
              </a:spcBef>
              <a:spcAft>
                <a:spcPts val="0"/>
              </a:spcAft>
              <a:buNone/>
            </a:pPr>
            <a:r>
              <a:rPr b="1" lang="en" sz="1800">
                <a:solidFill>
                  <a:srgbClr val="222222"/>
                </a:solidFill>
              </a:rPr>
              <a:t>Group 3: </a:t>
            </a:r>
            <a:r>
              <a:rPr lang="en" sz="1800">
                <a:solidFill>
                  <a:srgbClr val="222222"/>
                </a:solidFill>
              </a:rPr>
              <a:t>The Road Not Taken by Robert Frost</a:t>
            </a:r>
            <a:endParaRPr sz="1800">
              <a:solidFill>
                <a:srgbClr val="222222"/>
              </a:solidFill>
            </a:endParaRPr>
          </a:p>
          <a:p>
            <a:pPr indent="0" lvl="0" marL="0" rtl="0">
              <a:spcBef>
                <a:spcPts val="0"/>
              </a:spcBef>
              <a:spcAft>
                <a:spcPts val="0"/>
              </a:spcAft>
              <a:buNone/>
            </a:pPr>
            <a:r>
              <a:rPr b="1" lang="en" sz="1800">
                <a:solidFill>
                  <a:srgbClr val="222222"/>
                </a:solidFill>
              </a:rPr>
              <a:t>Group 4:</a:t>
            </a:r>
            <a:r>
              <a:rPr lang="en" sz="1800">
                <a:solidFill>
                  <a:srgbClr val="222222"/>
                </a:solidFill>
              </a:rPr>
              <a:t> To a Friend Whose Work Has Come to Triumph by Anne Sexton </a:t>
            </a:r>
            <a:endParaRPr sz="1800">
              <a:solidFill>
                <a:srgbClr val="222222"/>
              </a:solidFill>
            </a:endParaRPr>
          </a:p>
          <a:p>
            <a:pPr indent="0" lvl="0" marL="0" rtl="0">
              <a:spcBef>
                <a:spcPts val="0"/>
              </a:spcBef>
              <a:spcAft>
                <a:spcPts val="0"/>
              </a:spcAft>
              <a:buNone/>
            </a:pPr>
            <a:r>
              <a:t/>
            </a:r>
            <a:endParaRPr sz="950">
              <a:solidFill>
                <a:srgbClr val="222222"/>
              </a:solidFill>
            </a:endParaRPr>
          </a:p>
          <a:p>
            <a:pPr indent="-317500" lvl="0" marL="457200" rtl="0">
              <a:spcBef>
                <a:spcPts val="0"/>
              </a:spcBef>
              <a:spcAft>
                <a:spcPts val="0"/>
              </a:spcAft>
              <a:buClr>
                <a:srgbClr val="222222"/>
              </a:buClr>
              <a:buSzPts val="1400"/>
              <a:buChar char="●"/>
            </a:pPr>
            <a:r>
              <a:rPr lang="en">
                <a:solidFill>
                  <a:srgbClr val="222222"/>
                </a:solidFill>
              </a:rPr>
              <a:t>Summarize the poem (what is happening / what is it about)</a:t>
            </a:r>
            <a:endParaRPr>
              <a:solidFill>
                <a:srgbClr val="222222"/>
              </a:solidFill>
            </a:endParaRPr>
          </a:p>
          <a:p>
            <a:pPr indent="-317500" lvl="0" marL="457200" rtl="0">
              <a:spcBef>
                <a:spcPts val="0"/>
              </a:spcBef>
              <a:spcAft>
                <a:spcPts val="0"/>
              </a:spcAft>
              <a:buClr>
                <a:srgbClr val="222222"/>
              </a:buClr>
              <a:buSzPts val="1400"/>
              <a:buChar char="●"/>
            </a:pPr>
            <a:r>
              <a:rPr lang="en">
                <a:solidFill>
                  <a:srgbClr val="222222"/>
                </a:solidFill>
              </a:rPr>
              <a:t>Identify the subject of the poem </a:t>
            </a:r>
            <a:endParaRPr>
              <a:solidFill>
                <a:srgbClr val="222222"/>
              </a:solidFill>
            </a:endParaRPr>
          </a:p>
          <a:p>
            <a:pPr indent="-317500" lvl="0" marL="457200" rtl="0">
              <a:spcBef>
                <a:spcPts val="0"/>
              </a:spcBef>
              <a:spcAft>
                <a:spcPts val="0"/>
              </a:spcAft>
              <a:buClr>
                <a:srgbClr val="222222"/>
              </a:buClr>
              <a:buSzPts val="1400"/>
              <a:buChar char="●"/>
            </a:pPr>
            <a:r>
              <a:rPr lang="en">
                <a:solidFill>
                  <a:srgbClr val="222222"/>
                </a:solidFill>
              </a:rPr>
              <a:t>Identify the theme / deeper meaning of the poem </a:t>
            </a:r>
            <a:endParaRPr>
              <a:solidFill>
                <a:srgbClr val="222222"/>
              </a:solidFill>
            </a:endParaRPr>
          </a:p>
          <a:p>
            <a:pPr indent="-317500" lvl="0" marL="457200" rtl="0">
              <a:spcBef>
                <a:spcPts val="0"/>
              </a:spcBef>
              <a:spcAft>
                <a:spcPts val="0"/>
              </a:spcAft>
              <a:buClr>
                <a:srgbClr val="222222"/>
              </a:buClr>
              <a:buSzPts val="1400"/>
              <a:buChar char="●"/>
            </a:pPr>
            <a:r>
              <a:rPr lang="en">
                <a:solidFill>
                  <a:srgbClr val="222222"/>
                </a:solidFill>
              </a:rPr>
              <a:t>Identify and define 2 poetic devices within the poem (cite the lines) </a:t>
            </a:r>
            <a:endParaRPr>
              <a:solidFill>
                <a:srgbClr val="222222"/>
              </a:solidFill>
            </a:endParaRPr>
          </a:p>
          <a:p>
            <a:pPr indent="0" lvl="0" marL="0" rtl="0">
              <a:spcBef>
                <a:spcPts val="0"/>
              </a:spcBef>
              <a:spcAft>
                <a:spcPts val="0"/>
              </a:spcAft>
              <a:buNone/>
            </a:pPr>
            <a:r>
              <a:t/>
            </a:r>
            <a:endParaRPr>
              <a:solidFill>
                <a:srgbClr val="222222"/>
              </a:solidFill>
            </a:endParaRPr>
          </a:p>
          <a:p>
            <a:pPr indent="0" lvl="0" marL="0" rtl="0">
              <a:spcBef>
                <a:spcPts val="0"/>
              </a:spcBef>
              <a:spcAft>
                <a:spcPts val="0"/>
              </a:spcAft>
              <a:buNone/>
            </a:pPr>
            <a:r>
              <a:rPr lang="en">
                <a:solidFill>
                  <a:srgbClr val="222222"/>
                </a:solidFill>
              </a:rPr>
              <a:t>Share your work with your classmates to help them study too! ***</a:t>
            </a:r>
            <a:endParaRPr>
              <a:solidFill>
                <a:srgbClr val="22222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Shape 138"/>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lgn="ctr">
              <a:spcBef>
                <a:spcPts val="0"/>
              </a:spcBef>
              <a:spcAft>
                <a:spcPts val="0"/>
              </a:spcAft>
              <a:buNone/>
            </a:pPr>
            <a:r>
              <a:rPr lang="en"/>
              <a:t>Poetic Devices</a:t>
            </a:r>
            <a:endParaRPr/>
          </a:p>
        </p:txBody>
      </p:sp>
      <p:sp>
        <p:nvSpPr>
          <p:cNvPr id="139" name="Shape 139"/>
          <p:cNvSpPr txBox="1"/>
          <p:nvPr/>
        </p:nvSpPr>
        <p:spPr>
          <a:xfrm>
            <a:off x="3703775" y="1439725"/>
            <a:ext cx="4888200" cy="3564600"/>
          </a:xfrm>
          <a:prstGeom prst="rect">
            <a:avLst/>
          </a:prstGeom>
          <a:noFill/>
          <a:ln cap="flat" cmpd="sng" w="28575">
            <a:solidFill>
              <a:srgbClr val="000000"/>
            </a:solidFill>
            <a:prstDash val="solid"/>
            <a:round/>
            <a:headEnd len="med" w="med" type="none"/>
            <a:tailEnd len="med" w="med" type="none"/>
          </a:ln>
        </p:spPr>
        <p:txBody>
          <a:bodyPr anchorCtr="0" anchor="t" bIns="91425" lIns="91425" rIns="91425" wrap="square" tIns="91425">
            <a:noAutofit/>
          </a:bodyPr>
          <a:lstStyle/>
          <a:p>
            <a:pPr indent="-342900" lvl="0" marL="457200" rtl="0">
              <a:spcBef>
                <a:spcPts val="0"/>
              </a:spcBef>
              <a:spcAft>
                <a:spcPts val="0"/>
              </a:spcAft>
              <a:buClr>
                <a:srgbClr val="222222"/>
              </a:buClr>
              <a:buSzPts val="1800"/>
              <a:buAutoNum type="arabicPeriod"/>
            </a:pPr>
            <a:r>
              <a:rPr lang="en" sz="1800">
                <a:solidFill>
                  <a:srgbClr val="222222"/>
                </a:solidFill>
                <a:highlight>
                  <a:srgbClr val="FFFFFF"/>
                </a:highlight>
              </a:rPr>
              <a:t>Gather all the </a:t>
            </a:r>
            <a:r>
              <a:rPr b="1" lang="en" sz="1800">
                <a:solidFill>
                  <a:srgbClr val="222222"/>
                </a:solidFill>
                <a:highlight>
                  <a:srgbClr val="FFFFFF"/>
                </a:highlight>
              </a:rPr>
              <a:t>definitions</a:t>
            </a:r>
            <a:r>
              <a:rPr lang="en" sz="1800">
                <a:solidFill>
                  <a:srgbClr val="222222"/>
                </a:solidFill>
                <a:highlight>
                  <a:srgbClr val="FFFFFF"/>
                </a:highlight>
              </a:rPr>
              <a:t> for the poetic devices to the left. </a:t>
            </a:r>
            <a:endParaRPr sz="1800">
              <a:solidFill>
                <a:srgbClr val="222222"/>
              </a:solidFill>
              <a:highlight>
                <a:srgbClr val="FFFFFF"/>
              </a:highlight>
            </a:endParaRPr>
          </a:p>
          <a:p>
            <a:pPr indent="-342900" lvl="0" marL="457200" rtl="0">
              <a:spcBef>
                <a:spcPts val="0"/>
              </a:spcBef>
              <a:spcAft>
                <a:spcPts val="0"/>
              </a:spcAft>
              <a:buClr>
                <a:srgbClr val="222222"/>
              </a:buClr>
              <a:buSzPts val="1800"/>
              <a:buAutoNum type="arabicPeriod"/>
            </a:pPr>
            <a:r>
              <a:rPr lang="en" sz="1800">
                <a:solidFill>
                  <a:srgbClr val="222222"/>
                </a:solidFill>
                <a:highlight>
                  <a:srgbClr val="FFFFFF"/>
                </a:highlight>
              </a:rPr>
              <a:t>Choose the </a:t>
            </a:r>
            <a:r>
              <a:rPr b="1" lang="en" sz="1800">
                <a:solidFill>
                  <a:srgbClr val="222222"/>
                </a:solidFill>
                <a:highlight>
                  <a:srgbClr val="FFFFFF"/>
                </a:highlight>
              </a:rPr>
              <a:t>5 </a:t>
            </a:r>
            <a:r>
              <a:rPr lang="en" sz="1800">
                <a:solidFill>
                  <a:srgbClr val="222222"/>
                </a:solidFill>
                <a:highlight>
                  <a:srgbClr val="FFFFFF"/>
                </a:highlight>
              </a:rPr>
              <a:t>poetic devices that you find the </a:t>
            </a:r>
            <a:r>
              <a:rPr b="1" lang="en" sz="1800">
                <a:solidFill>
                  <a:srgbClr val="222222"/>
                </a:solidFill>
                <a:highlight>
                  <a:srgbClr val="FFFFFF"/>
                </a:highlight>
              </a:rPr>
              <a:t>MOST DIFFICULT,</a:t>
            </a:r>
            <a:r>
              <a:rPr lang="en" sz="1800">
                <a:solidFill>
                  <a:srgbClr val="222222"/>
                </a:solidFill>
                <a:highlight>
                  <a:srgbClr val="FFFFFF"/>
                </a:highlight>
              </a:rPr>
              <a:t> and find examples of them within the poems we have studied. </a:t>
            </a:r>
            <a:endParaRPr sz="1800">
              <a:solidFill>
                <a:srgbClr val="222222"/>
              </a:solidFill>
              <a:highlight>
                <a:srgbClr val="FFFFFF"/>
              </a:highlight>
            </a:endParaRPr>
          </a:p>
          <a:p>
            <a:pPr indent="-342900" lvl="0" marL="457200" rtl="0">
              <a:spcBef>
                <a:spcPts val="0"/>
              </a:spcBef>
              <a:spcAft>
                <a:spcPts val="0"/>
              </a:spcAft>
              <a:buClr>
                <a:srgbClr val="222222"/>
              </a:buClr>
              <a:buSzPts val="1800"/>
              <a:buAutoNum type="arabicPeriod"/>
            </a:pPr>
            <a:r>
              <a:rPr lang="en" sz="1800">
                <a:solidFill>
                  <a:srgbClr val="222222"/>
                </a:solidFill>
                <a:highlight>
                  <a:srgbClr val="FFFFFF"/>
                </a:highlight>
              </a:rPr>
              <a:t>If you have completed this, </a:t>
            </a:r>
            <a:r>
              <a:rPr b="1" lang="en" sz="1800">
                <a:solidFill>
                  <a:srgbClr val="222222"/>
                </a:solidFill>
                <a:highlight>
                  <a:srgbClr val="FFFFFF"/>
                </a:highlight>
              </a:rPr>
              <a:t>show your teacher.</a:t>
            </a:r>
            <a:r>
              <a:rPr lang="en" sz="1800">
                <a:solidFill>
                  <a:srgbClr val="222222"/>
                </a:solidFill>
                <a:highlight>
                  <a:srgbClr val="FFFFFF"/>
                </a:highlight>
              </a:rPr>
              <a:t> </a:t>
            </a:r>
            <a:endParaRPr sz="1800">
              <a:solidFill>
                <a:srgbClr val="222222"/>
              </a:solidFill>
              <a:highlight>
                <a:srgbClr val="FFFFFF"/>
              </a:highlight>
            </a:endParaRPr>
          </a:p>
          <a:p>
            <a:pPr indent="-342900" lvl="0" marL="457200">
              <a:spcBef>
                <a:spcPts val="0"/>
              </a:spcBef>
              <a:spcAft>
                <a:spcPts val="0"/>
              </a:spcAft>
              <a:buClr>
                <a:srgbClr val="222222"/>
              </a:buClr>
              <a:buSzPts val="1800"/>
              <a:buAutoNum type="arabicPeriod"/>
            </a:pPr>
            <a:r>
              <a:rPr lang="en" sz="1800">
                <a:solidFill>
                  <a:srgbClr val="222222"/>
                </a:solidFill>
                <a:highlight>
                  <a:srgbClr val="FFFFFF"/>
                </a:highlight>
              </a:rPr>
              <a:t>Make a </a:t>
            </a:r>
            <a:r>
              <a:rPr b="1" lang="en" sz="1800">
                <a:solidFill>
                  <a:srgbClr val="222222"/>
                </a:solidFill>
                <a:highlight>
                  <a:srgbClr val="FFFFFF"/>
                </a:highlight>
              </a:rPr>
              <a:t>quizlet</a:t>
            </a:r>
            <a:r>
              <a:rPr lang="en" sz="1800">
                <a:solidFill>
                  <a:srgbClr val="222222"/>
                </a:solidFill>
                <a:highlight>
                  <a:srgbClr val="FFFFFF"/>
                </a:highlight>
              </a:rPr>
              <a:t> of the poetic terms, definitions, and examples so you can continue studying throughout the week! </a:t>
            </a:r>
            <a:endParaRPr sz="1800">
              <a:solidFill>
                <a:srgbClr val="222222"/>
              </a:solidFill>
              <a:highlight>
                <a:srgbClr val="FFFFFF"/>
              </a:highlight>
            </a:endParaRPr>
          </a:p>
          <a:p>
            <a:pPr indent="0" lvl="0" marL="0">
              <a:spcBef>
                <a:spcPts val="0"/>
              </a:spcBef>
              <a:spcAft>
                <a:spcPts val="0"/>
              </a:spcAft>
              <a:buNone/>
            </a:pPr>
            <a:r>
              <a:t/>
            </a:r>
            <a:endParaRPr sz="950">
              <a:solidFill>
                <a:srgbClr val="222222"/>
              </a:solidFill>
              <a:highlight>
                <a:srgbClr val="FFFFFF"/>
              </a:highlight>
            </a:endParaRPr>
          </a:p>
          <a:p>
            <a:pPr indent="0" lvl="0" marL="0">
              <a:spcBef>
                <a:spcPts val="0"/>
              </a:spcBef>
              <a:spcAft>
                <a:spcPts val="0"/>
              </a:spcAft>
              <a:buNone/>
            </a:pPr>
            <a:r>
              <a:t/>
            </a:r>
            <a:endParaRPr sz="950">
              <a:solidFill>
                <a:srgbClr val="222222"/>
              </a:solidFill>
              <a:highlight>
                <a:srgbClr val="FFFFFF"/>
              </a:highlight>
            </a:endParaRPr>
          </a:p>
          <a:p>
            <a:pPr indent="0" lvl="0" marL="0">
              <a:spcBef>
                <a:spcPts val="0"/>
              </a:spcBef>
              <a:spcAft>
                <a:spcPts val="0"/>
              </a:spcAft>
              <a:buNone/>
            </a:pPr>
            <a:r>
              <a:t/>
            </a:r>
            <a:endParaRPr sz="950">
              <a:solidFill>
                <a:srgbClr val="222222"/>
              </a:solidFill>
              <a:highlight>
                <a:srgbClr val="FFFFFF"/>
              </a:highlight>
            </a:endParaRPr>
          </a:p>
          <a:p>
            <a:pPr indent="0" lvl="0" marL="0">
              <a:spcBef>
                <a:spcPts val="0"/>
              </a:spcBef>
              <a:spcAft>
                <a:spcPts val="0"/>
              </a:spcAft>
              <a:buNone/>
            </a:pPr>
            <a:r>
              <a:t/>
            </a:r>
            <a:endParaRPr sz="950">
              <a:solidFill>
                <a:srgbClr val="222222"/>
              </a:solidFill>
              <a:highlight>
                <a:srgbClr val="FFFFFF"/>
              </a:highlight>
            </a:endParaRPr>
          </a:p>
          <a:p>
            <a:pPr indent="0" lvl="0" marL="0">
              <a:spcBef>
                <a:spcPts val="0"/>
              </a:spcBef>
              <a:spcAft>
                <a:spcPts val="0"/>
              </a:spcAft>
              <a:buNone/>
            </a:pPr>
            <a:r>
              <a:t/>
            </a:r>
            <a:endParaRPr/>
          </a:p>
        </p:txBody>
      </p:sp>
      <p:sp>
        <p:nvSpPr>
          <p:cNvPr id="140" name="Shape 140"/>
          <p:cNvSpPr txBox="1"/>
          <p:nvPr/>
        </p:nvSpPr>
        <p:spPr>
          <a:xfrm>
            <a:off x="441175" y="1439725"/>
            <a:ext cx="3099900" cy="3564600"/>
          </a:xfrm>
          <a:prstGeom prst="rect">
            <a:avLst/>
          </a:prstGeom>
          <a:noFill/>
          <a:ln cap="flat" cmpd="sng" w="28575">
            <a:solidFill>
              <a:srgbClr val="000000"/>
            </a:solidFill>
            <a:prstDash val="solid"/>
            <a:round/>
            <a:headEnd len="med" w="med" type="none"/>
            <a:tailEnd len="med" w="med" type="none"/>
          </a:ln>
        </p:spPr>
        <p:txBody>
          <a:bodyPr anchorCtr="0" anchor="t" bIns="91425" lIns="91425" rIns="91425" wrap="square" tIns="91425">
            <a:noAutofit/>
          </a:bodyPr>
          <a:lstStyle/>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Metaphor</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Personification</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Simile</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Imagery</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Rhyme Scheme</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Theme: </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Mood</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Tone</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Symbol</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Repetition</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Alliteration</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Assonance</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Consonance</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Denotation</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Connotation</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Enjambment</a:t>
            </a:r>
            <a:endParaRPr sz="1300">
              <a:latin typeface="Times New Roman"/>
              <a:ea typeface="Times New Roman"/>
              <a:cs typeface="Times New Roman"/>
              <a:sym typeface="Times New Roman"/>
            </a:endParaRPr>
          </a:p>
          <a:p>
            <a:pPr indent="-311150" lvl="1" marL="914400" rtl="0">
              <a:spcBef>
                <a:spcPts val="0"/>
              </a:spcBef>
              <a:spcAft>
                <a:spcPts val="0"/>
              </a:spcAft>
              <a:buSzPts val="1300"/>
              <a:buFont typeface="Times New Roman"/>
              <a:buChar char="o"/>
            </a:pPr>
            <a:r>
              <a:rPr lang="en" sz="1300">
                <a:latin typeface="Times New Roman"/>
                <a:ea typeface="Times New Roman"/>
                <a:cs typeface="Times New Roman"/>
                <a:sym typeface="Times New Roman"/>
              </a:rPr>
              <a:t>Allusion </a:t>
            </a:r>
            <a:endParaRPr sz="13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Shape 145"/>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lgn="ctr">
              <a:spcBef>
                <a:spcPts val="0"/>
              </a:spcBef>
              <a:spcAft>
                <a:spcPts val="0"/>
              </a:spcAft>
              <a:buNone/>
            </a:pPr>
            <a:r>
              <a:rPr lang="en"/>
              <a:t>Kahoot! </a:t>
            </a:r>
            <a:endParaRPr/>
          </a:p>
        </p:txBody>
      </p:sp>
      <p:pic>
        <p:nvPicPr>
          <p:cNvPr descr="Image result for kahoot" id="146" name="Shape 146"/>
          <p:cNvPicPr preferRelativeResize="0"/>
          <p:nvPr/>
        </p:nvPicPr>
        <p:blipFill>
          <a:blip r:embed="rId3">
            <a:alphaModFix/>
          </a:blip>
          <a:stretch>
            <a:fillRect/>
          </a:stretch>
        </p:blipFill>
        <p:spPr>
          <a:xfrm>
            <a:off x="1728175" y="1583225"/>
            <a:ext cx="5687700" cy="2654649"/>
          </a:xfrm>
          <a:prstGeom prst="rect">
            <a:avLst/>
          </a:prstGeom>
          <a:noFill/>
          <a:ln>
            <a:noFill/>
          </a:ln>
        </p:spPr>
      </p:pic>
      <p:sp>
        <p:nvSpPr>
          <p:cNvPr id="147" name="Shape 147"/>
          <p:cNvSpPr txBox="1"/>
          <p:nvPr/>
        </p:nvSpPr>
        <p:spPr>
          <a:xfrm>
            <a:off x="1728150" y="4344425"/>
            <a:ext cx="5687700" cy="710100"/>
          </a:xfrm>
          <a:prstGeom prst="rect">
            <a:avLst/>
          </a:prstGeom>
          <a:noFill/>
          <a:ln>
            <a:noFill/>
          </a:ln>
        </p:spPr>
        <p:txBody>
          <a:bodyPr anchorCtr="0" anchor="ctr" bIns="91425" lIns="91425" rIns="91425" wrap="square" tIns="91425">
            <a:noAutofit/>
          </a:bodyPr>
          <a:lstStyle/>
          <a:p>
            <a:pPr indent="0" lvl="0" marL="0" rtl="0">
              <a:spcBef>
                <a:spcPts val="0"/>
              </a:spcBef>
              <a:spcAft>
                <a:spcPts val="0"/>
              </a:spcAft>
              <a:buNone/>
            </a:pPr>
            <a:r>
              <a:rPr lang="en"/>
              <a:t>https://play.kahoot.it/#/k/6d2d2c04-2e36-40d9-93d6-7498e12b5997</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 name="Shape 70"/>
        <p:cNvGrpSpPr/>
        <p:nvPr/>
      </p:nvGrpSpPr>
      <p:grpSpPr>
        <a:xfrm>
          <a:off x="0" y="0"/>
          <a:ext cx="0" cy="0"/>
          <a:chOff x="0" y="0"/>
          <a:chExt cx="0" cy="0"/>
        </a:xfrm>
      </p:grpSpPr>
      <p:sp>
        <p:nvSpPr>
          <p:cNvPr id="71" name="Shape 71"/>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rtl="0">
              <a:spcBef>
                <a:spcPts val="0"/>
              </a:spcBef>
              <a:spcAft>
                <a:spcPts val="0"/>
              </a:spcAft>
              <a:buNone/>
            </a:pPr>
            <a:r>
              <a:rPr b="1" lang="en" sz="3000">
                <a:solidFill>
                  <a:srgbClr val="FFFFFF"/>
                </a:solidFill>
                <a:latin typeface="Arial"/>
                <a:ea typeface="Arial"/>
                <a:cs typeface="Arial"/>
                <a:sym typeface="Arial"/>
              </a:rPr>
              <a:t>Section</a:t>
            </a:r>
            <a:r>
              <a:rPr lang="en" sz="3000">
                <a:solidFill>
                  <a:srgbClr val="FFFFFF"/>
                </a:solidFill>
                <a:latin typeface="Arial"/>
                <a:ea typeface="Arial"/>
                <a:cs typeface="Arial"/>
                <a:sym typeface="Arial"/>
              </a:rPr>
              <a:t> </a:t>
            </a:r>
            <a:r>
              <a:rPr b="1" lang="en" sz="3000">
                <a:solidFill>
                  <a:srgbClr val="FFFFFF"/>
                </a:solidFill>
                <a:latin typeface="Arial"/>
                <a:ea typeface="Arial"/>
                <a:cs typeface="Arial"/>
                <a:sym typeface="Arial"/>
              </a:rPr>
              <a:t>1:</a:t>
            </a:r>
            <a:r>
              <a:rPr lang="en" sz="3000">
                <a:solidFill>
                  <a:srgbClr val="FFFFFF"/>
                </a:solidFill>
                <a:latin typeface="Arial"/>
                <a:ea typeface="Arial"/>
                <a:cs typeface="Arial"/>
                <a:sym typeface="Arial"/>
              </a:rPr>
              <a:t> </a:t>
            </a:r>
            <a:r>
              <a:rPr b="1" lang="en" sz="3000">
                <a:solidFill>
                  <a:srgbClr val="FFFFFF"/>
                </a:solidFill>
                <a:latin typeface="Arial"/>
                <a:ea typeface="Arial"/>
                <a:cs typeface="Arial"/>
                <a:sym typeface="Arial"/>
              </a:rPr>
              <a:t>Multiple</a:t>
            </a:r>
            <a:r>
              <a:rPr lang="en" sz="3000">
                <a:solidFill>
                  <a:srgbClr val="FFFFFF"/>
                </a:solidFill>
                <a:latin typeface="Arial"/>
                <a:ea typeface="Arial"/>
                <a:cs typeface="Arial"/>
                <a:sym typeface="Arial"/>
              </a:rPr>
              <a:t> </a:t>
            </a:r>
            <a:r>
              <a:rPr b="1" lang="en" sz="3000">
                <a:solidFill>
                  <a:srgbClr val="FFFFFF"/>
                </a:solidFill>
                <a:latin typeface="Arial"/>
                <a:ea typeface="Arial"/>
                <a:cs typeface="Arial"/>
                <a:sym typeface="Arial"/>
              </a:rPr>
              <a:t>choice/</a:t>
            </a:r>
            <a:r>
              <a:rPr lang="en" sz="3000">
                <a:solidFill>
                  <a:srgbClr val="FFFFFF"/>
                </a:solidFill>
                <a:latin typeface="Arial"/>
                <a:ea typeface="Arial"/>
                <a:cs typeface="Arial"/>
                <a:sym typeface="Arial"/>
              </a:rPr>
              <a:t> </a:t>
            </a:r>
            <a:r>
              <a:rPr b="1" lang="en" sz="3000">
                <a:solidFill>
                  <a:srgbClr val="FFFFFF"/>
                </a:solidFill>
                <a:latin typeface="Arial"/>
                <a:ea typeface="Arial"/>
                <a:cs typeface="Arial"/>
                <a:sym typeface="Arial"/>
              </a:rPr>
              <a:t>Poetic</a:t>
            </a:r>
            <a:r>
              <a:rPr lang="en" sz="3000">
                <a:solidFill>
                  <a:srgbClr val="FFFFFF"/>
                </a:solidFill>
                <a:latin typeface="Arial"/>
                <a:ea typeface="Arial"/>
                <a:cs typeface="Arial"/>
                <a:sym typeface="Arial"/>
              </a:rPr>
              <a:t> </a:t>
            </a:r>
            <a:r>
              <a:rPr b="1" lang="en" sz="3000">
                <a:solidFill>
                  <a:srgbClr val="FFFFFF"/>
                </a:solidFill>
                <a:latin typeface="Arial"/>
                <a:ea typeface="Arial"/>
                <a:cs typeface="Arial"/>
                <a:sym typeface="Arial"/>
              </a:rPr>
              <a:t>Devices</a:t>
            </a:r>
            <a:endParaRPr sz="3000">
              <a:solidFill>
                <a:srgbClr val="FFFFFF"/>
              </a:solidFill>
            </a:endParaRPr>
          </a:p>
        </p:txBody>
      </p:sp>
      <p:sp>
        <p:nvSpPr>
          <p:cNvPr id="72" name="Shape 72"/>
          <p:cNvSpPr txBox="1"/>
          <p:nvPr/>
        </p:nvSpPr>
        <p:spPr>
          <a:xfrm>
            <a:off x="824350" y="1671925"/>
            <a:ext cx="6768900" cy="26820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lang="en"/>
              <a:t>In this section, you will be given a variety of multiple choice questions. Questions will be based on the poetic devices and on the short stories we read this year.</a:t>
            </a:r>
            <a:endParaRPr/>
          </a:p>
          <a:p>
            <a:pPr indent="0" lvl="0" marL="0">
              <a:spcBef>
                <a:spcPts val="0"/>
              </a:spcBef>
              <a:spcAft>
                <a:spcPts val="0"/>
              </a:spcAft>
              <a:buNone/>
            </a:pPr>
            <a:r>
              <a:rPr lang="en"/>
              <a:t>						</a:t>
            </a:r>
            <a:endParaRPr/>
          </a:p>
          <a:p>
            <a:pPr indent="0" lvl="0" marL="0">
              <a:spcBef>
                <a:spcPts val="0"/>
              </a:spcBef>
              <a:spcAft>
                <a:spcPts val="0"/>
              </a:spcAft>
              <a:buNone/>
            </a:pPr>
            <a:r>
              <a:rPr b="1" i="1" lang="en"/>
              <a:t>To</a:t>
            </a:r>
            <a:r>
              <a:rPr lang="en"/>
              <a:t> </a:t>
            </a:r>
            <a:r>
              <a:rPr b="1" i="1" lang="en"/>
              <a:t>review</a:t>
            </a:r>
            <a:r>
              <a:rPr lang="en"/>
              <a:t> </a:t>
            </a:r>
            <a:r>
              <a:rPr b="1" i="1" lang="en"/>
              <a:t>for</a:t>
            </a:r>
            <a:r>
              <a:rPr lang="en"/>
              <a:t> </a:t>
            </a:r>
            <a:r>
              <a:rPr b="1" i="1" lang="en"/>
              <a:t>this</a:t>
            </a:r>
            <a:r>
              <a:rPr lang="en"/>
              <a:t> </a:t>
            </a:r>
            <a:r>
              <a:rPr b="1" i="1" lang="en"/>
              <a:t>section,</a:t>
            </a:r>
            <a:r>
              <a:rPr lang="en"/>
              <a:t> </a:t>
            </a:r>
            <a:r>
              <a:rPr b="1" i="1" lang="en"/>
              <a:t>please</a:t>
            </a:r>
            <a:r>
              <a:rPr lang="en"/>
              <a:t> </a:t>
            </a:r>
            <a:r>
              <a:rPr b="1" i="1" lang="en"/>
              <a:t>re-read</a:t>
            </a:r>
            <a:r>
              <a:rPr lang="en"/>
              <a:t> </a:t>
            </a:r>
            <a:r>
              <a:rPr b="1" i="1" lang="en"/>
              <a:t>the</a:t>
            </a:r>
            <a:r>
              <a:rPr lang="en"/>
              <a:t> </a:t>
            </a:r>
            <a:r>
              <a:rPr b="1" i="1" lang="en"/>
              <a:t>poems</a:t>
            </a:r>
            <a:r>
              <a:rPr lang="en"/>
              <a:t> </a:t>
            </a:r>
            <a:r>
              <a:rPr b="1" i="1" lang="en"/>
              <a:t>and</a:t>
            </a:r>
            <a:r>
              <a:rPr lang="en"/>
              <a:t> </a:t>
            </a:r>
            <a:r>
              <a:rPr b="1" i="1" lang="en"/>
              <a:t>short</a:t>
            </a:r>
            <a:r>
              <a:rPr lang="en"/>
              <a:t> </a:t>
            </a:r>
            <a:r>
              <a:rPr b="1" i="1" lang="en"/>
              <a:t>stories</a:t>
            </a:r>
            <a:r>
              <a:rPr lang="en"/>
              <a:t> </a:t>
            </a:r>
            <a:r>
              <a:rPr b="1" i="1" lang="en"/>
              <a:t>we</a:t>
            </a:r>
            <a:r>
              <a:rPr lang="en"/>
              <a:t> </a:t>
            </a:r>
            <a:r>
              <a:rPr b="1" i="1" lang="en"/>
              <a:t>read</a:t>
            </a:r>
            <a:r>
              <a:rPr lang="en"/>
              <a:t> </a:t>
            </a:r>
            <a:r>
              <a:rPr b="1" i="1" lang="en"/>
              <a:t>this</a:t>
            </a:r>
            <a:r>
              <a:rPr lang="en"/>
              <a:t> </a:t>
            </a:r>
            <a:r>
              <a:rPr b="1" i="1" lang="en"/>
              <a:t>year. Also,</a:t>
            </a:r>
            <a:r>
              <a:rPr lang="en"/>
              <a:t> </a:t>
            </a:r>
            <a:r>
              <a:rPr b="1" i="1" lang="en"/>
              <a:t>please</a:t>
            </a:r>
            <a:r>
              <a:rPr lang="en"/>
              <a:t> </a:t>
            </a:r>
            <a:r>
              <a:rPr b="1" i="1" lang="en"/>
              <a:t>provide</a:t>
            </a:r>
            <a:r>
              <a:rPr lang="en"/>
              <a:t> </a:t>
            </a:r>
            <a:r>
              <a:rPr b="1" i="1" lang="en"/>
              <a:t>the</a:t>
            </a:r>
            <a:r>
              <a:rPr lang="en"/>
              <a:t> </a:t>
            </a:r>
            <a:r>
              <a:rPr b="1" i="1" lang="en"/>
              <a:t>definition</a:t>
            </a:r>
            <a:r>
              <a:rPr lang="en"/>
              <a:t> </a:t>
            </a:r>
            <a:r>
              <a:rPr b="1" i="1" lang="en"/>
              <a:t>and</a:t>
            </a:r>
            <a:r>
              <a:rPr lang="en"/>
              <a:t> </a:t>
            </a:r>
            <a:r>
              <a:rPr b="1" i="1" lang="en"/>
              <a:t>example</a:t>
            </a:r>
            <a:r>
              <a:rPr lang="en"/>
              <a:t> </a:t>
            </a:r>
            <a:r>
              <a:rPr b="1" i="1" lang="en"/>
              <a:t>from</a:t>
            </a:r>
            <a:r>
              <a:rPr lang="en"/>
              <a:t> </a:t>
            </a:r>
            <a:r>
              <a:rPr b="1" i="1" lang="en"/>
              <a:t>the</a:t>
            </a:r>
            <a:r>
              <a:rPr lang="en"/>
              <a:t> </a:t>
            </a:r>
            <a:r>
              <a:rPr b="1" i="1" lang="en"/>
              <a:t>poems</a:t>
            </a:r>
            <a:r>
              <a:rPr lang="en"/>
              <a:t> </a:t>
            </a:r>
            <a:r>
              <a:rPr b="1" i="1" lang="en"/>
              <a:t>studied</a:t>
            </a:r>
            <a:r>
              <a:rPr lang="en"/>
              <a:t> </a:t>
            </a:r>
            <a:r>
              <a:rPr b="1" i="1" lang="en"/>
              <a:t>for</a:t>
            </a:r>
            <a:r>
              <a:rPr lang="en"/>
              <a:t> </a:t>
            </a:r>
            <a:r>
              <a:rPr b="1" i="1" lang="en"/>
              <a:t>each</a:t>
            </a:r>
            <a:r>
              <a:rPr lang="en"/>
              <a:t> </a:t>
            </a:r>
            <a:r>
              <a:rPr b="1" i="1" lang="en"/>
              <a:t>of</a:t>
            </a:r>
            <a:r>
              <a:rPr lang="en"/>
              <a:t> </a:t>
            </a:r>
            <a:r>
              <a:rPr b="1" i="1" lang="en"/>
              <a:t>the poetic</a:t>
            </a:r>
            <a:r>
              <a:rPr lang="en"/>
              <a:t> </a:t>
            </a:r>
            <a:r>
              <a:rPr b="1" i="1" lang="en"/>
              <a:t>devices</a:t>
            </a:r>
            <a:r>
              <a:rPr lang="en"/>
              <a:t> </a:t>
            </a:r>
            <a:r>
              <a:rPr b="1" i="1" lang="en"/>
              <a:t>below.</a:t>
            </a:r>
            <a:r>
              <a:rPr lang="en"/>
              <a:t> </a:t>
            </a:r>
            <a:r>
              <a:rPr b="1" i="1" lang="en"/>
              <a:t>The</a:t>
            </a:r>
            <a:r>
              <a:rPr lang="en"/>
              <a:t> </a:t>
            </a:r>
            <a:r>
              <a:rPr b="1" i="1" lang="en"/>
              <a:t>definitions</a:t>
            </a:r>
            <a:r>
              <a:rPr lang="en"/>
              <a:t> </a:t>
            </a:r>
            <a:r>
              <a:rPr b="1" i="1" lang="en"/>
              <a:t>can</a:t>
            </a:r>
            <a:r>
              <a:rPr lang="en"/>
              <a:t> </a:t>
            </a:r>
            <a:r>
              <a:rPr b="1" i="1" lang="en"/>
              <a:t>be</a:t>
            </a:r>
            <a:r>
              <a:rPr lang="en"/>
              <a:t> </a:t>
            </a:r>
            <a:r>
              <a:rPr b="1" i="1" lang="en"/>
              <a:t>found</a:t>
            </a:r>
            <a:r>
              <a:rPr lang="en"/>
              <a:t> </a:t>
            </a:r>
            <a:r>
              <a:rPr b="1" i="1" lang="en"/>
              <a:t>on</a:t>
            </a:r>
            <a:r>
              <a:rPr lang="en"/>
              <a:t> </a:t>
            </a:r>
            <a:r>
              <a:rPr b="1" i="1" lang="en"/>
              <a:t>our</a:t>
            </a:r>
            <a:r>
              <a:rPr lang="en"/>
              <a:t> </a:t>
            </a:r>
            <a:r>
              <a:rPr b="1" i="1" lang="en"/>
              <a:t>wiki</a:t>
            </a:r>
            <a:r>
              <a:rPr lang="en"/>
              <a:t> </a:t>
            </a:r>
            <a:r>
              <a:rPr b="1" i="1" lang="en"/>
              <a:t>site</a:t>
            </a:r>
            <a:r>
              <a:rPr lang="en"/>
              <a:t> </a:t>
            </a:r>
            <a:r>
              <a:rPr b="1" i="1" lang="en"/>
              <a:t>on</a:t>
            </a:r>
            <a:r>
              <a:rPr lang="en"/>
              <a:t> </a:t>
            </a:r>
            <a:r>
              <a:rPr b="1" i="1" lang="en"/>
              <a:t>the</a:t>
            </a:r>
            <a:r>
              <a:rPr lang="en"/>
              <a:t> </a:t>
            </a:r>
            <a:r>
              <a:rPr b="1" i="1" lang="en"/>
              <a:t>red</a:t>
            </a:r>
            <a:r>
              <a:rPr lang="en"/>
              <a:t> </a:t>
            </a:r>
            <a:r>
              <a:rPr b="1" i="1" lang="en"/>
              <a:t>column on</a:t>
            </a:r>
            <a:r>
              <a:rPr lang="en"/>
              <a:t> </a:t>
            </a:r>
            <a:r>
              <a:rPr b="1" i="1" lang="en"/>
              <a:t>the</a:t>
            </a:r>
            <a:r>
              <a:rPr lang="en"/>
              <a:t> </a:t>
            </a:r>
            <a:r>
              <a:rPr b="1" i="1" lang="en"/>
              <a:t>left</a:t>
            </a:r>
            <a:r>
              <a:rPr lang="en"/>
              <a:t> </a:t>
            </a:r>
            <a:r>
              <a:rPr b="1" i="1" lang="en"/>
              <a:t>hand</a:t>
            </a:r>
            <a:r>
              <a:rPr lang="en"/>
              <a:t> </a:t>
            </a:r>
            <a:r>
              <a:rPr b="1" i="1" lang="en"/>
              <a:t>side. </a:t>
            </a:r>
            <a:endParaRPr b="1" i="1"/>
          </a:p>
          <a:p>
            <a:pPr indent="0" lvl="0" marL="0">
              <a:spcBef>
                <a:spcPts val="0"/>
              </a:spcBef>
              <a:spcAft>
                <a:spcPts val="0"/>
              </a:spcAft>
              <a:buNone/>
            </a:pPr>
            <a:r>
              <a:rPr lang="en" sz="1100"/>
              <a:t>					</a:t>
            </a:r>
            <a:endParaRPr sz="1100"/>
          </a:p>
          <a:p>
            <a:pPr indent="0" lvl="0" marL="0">
              <a:spcBef>
                <a:spcPts val="0"/>
              </a:spcBef>
              <a:spcAft>
                <a:spcPts val="0"/>
              </a:spcAft>
              <a:buNone/>
            </a:pPr>
            <a:r>
              <a:rPr lang="en" sz="1100"/>
              <a:t>				</a:t>
            </a:r>
            <a:endParaRPr sz="1100"/>
          </a:p>
          <a:p>
            <a:pPr indent="0" lvl="0" marL="0">
              <a:spcBef>
                <a:spcPts val="0"/>
              </a:spcBef>
              <a:spcAft>
                <a:spcPts val="0"/>
              </a:spcAft>
              <a:buNone/>
            </a:pPr>
            <a:r>
              <a:rPr lang="en" sz="1100"/>
              <a:t>			</a:t>
            </a:r>
            <a:endParaRPr sz="1100"/>
          </a:p>
          <a:p>
            <a:pPr indent="0" lvl="0" marL="0">
              <a:spcBef>
                <a:spcPts val="0"/>
              </a:spcBef>
              <a:spcAft>
                <a:spcPts val="0"/>
              </a:spcAft>
              <a:buNone/>
            </a:pPr>
            <a:r>
              <a:rPr lang="en" sz="1100"/>
              <a:t>		</a:t>
            </a:r>
            <a:endParaRPr sz="1100"/>
          </a:p>
          <a:p>
            <a:pPr indent="0" lvl="0" marL="0">
              <a:spcBef>
                <a:spcPts val="0"/>
              </a:spcBef>
              <a:spcAft>
                <a:spcPts val="0"/>
              </a:spcAft>
              <a:buNone/>
            </a:pPr>
            <a:r>
              <a:t/>
            </a:r>
            <a:endParaRPr/>
          </a:p>
        </p:txBody>
      </p:sp>
      <p:pic>
        <p:nvPicPr>
          <p:cNvPr descr="Image result for multiple choice" id="73" name="Shape 73"/>
          <p:cNvPicPr preferRelativeResize="0"/>
          <p:nvPr/>
        </p:nvPicPr>
        <p:blipFill>
          <a:blip r:embed="rId3">
            <a:alphaModFix/>
          </a:blip>
          <a:stretch>
            <a:fillRect/>
          </a:stretch>
        </p:blipFill>
        <p:spPr>
          <a:xfrm>
            <a:off x="6989600" y="3274200"/>
            <a:ext cx="1415050" cy="1696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Shape 78"/>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lgn="ctr">
              <a:spcBef>
                <a:spcPts val="0"/>
              </a:spcBef>
              <a:spcAft>
                <a:spcPts val="0"/>
              </a:spcAft>
              <a:buNone/>
            </a:pPr>
            <a:r>
              <a:rPr lang="en"/>
              <a:t>Group Activity</a:t>
            </a:r>
            <a:endParaRPr/>
          </a:p>
        </p:txBody>
      </p:sp>
      <p:sp>
        <p:nvSpPr>
          <p:cNvPr id="79" name="Shape 79"/>
          <p:cNvSpPr txBox="1"/>
          <p:nvPr/>
        </p:nvSpPr>
        <p:spPr>
          <a:xfrm>
            <a:off x="650200" y="1579050"/>
            <a:ext cx="7744200" cy="29490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solidFill>
                  <a:srgbClr val="222222"/>
                </a:solidFill>
              </a:rPr>
              <a:t>Group 1:</a:t>
            </a:r>
            <a:r>
              <a:rPr lang="en" sz="1800">
                <a:solidFill>
                  <a:srgbClr val="222222"/>
                </a:solidFill>
              </a:rPr>
              <a:t> Caged Bird by Maya Angelou</a:t>
            </a:r>
            <a:endParaRPr sz="1800">
              <a:solidFill>
                <a:srgbClr val="222222"/>
              </a:solidFill>
            </a:endParaRPr>
          </a:p>
          <a:p>
            <a:pPr indent="0" lvl="0" marL="0">
              <a:spcBef>
                <a:spcPts val="0"/>
              </a:spcBef>
              <a:spcAft>
                <a:spcPts val="0"/>
              </a:spcAft>
              <a:buNone/>
            </a:pPr>
            <a:r>
              <a:rPr b="1" lang="en" sz="1800">
                <a:solidFill>
                  <a:srgbClr val="222222"/>
                </a:solidFill>
              </a:rPr>
              <a:t>Group 2:</a:t>
            </a:r>
            <a:r>
              <a:rPr lang="en" sz="1800">
                <a:solidFill>
                  <a:srgbClr val="222222"/>
                </a:solidFill>
              </a:rPr>
              <a:t> Still I Rise by Maya Angelou</a:t>
            </a:r>
            <a:endParaRPr sz="1800">
              <a:solidFill>
                <a:srgbClr val="222222"/>
              </a:solidFill>
            </a:endParaRPr>
          </a:p>
          <a:p>
            <a:pPr indent="0" lvl="0" marL="0">
              <a:spcBef>
                <a:spcPts val="0"/>
              </a:spcBef>
              <a:spcAft>
                <a:spcPts val="0"/>
              </a:spcAft>
              <a:buNone/>
            </a:pPr>
            <a:r>
              <a:rPr b="1" lang="en" sz="1800">
                <a:solidFill>
                  <a:srgbClr val="222222"/>
                </a:solidFill>
              </a:rPr>
              <a:t>Group 3: </a:t>
            </a:r>
            <a:r>
              <a:rPr lang="en" sz="1800">
                <a:solidFill>
                  <a:srgbClr val="222222"/>
                </a:solidFill>
              </a:rPr>
              <a:t>The Road Not Taken by Robert Frost</a:t>
            </a:r>
            <a:endParaRPr sz="1800">
              <a:solidFill>
                <a:srgbClr val="222222"/>
              </a:solidFill>
            </a:endParaRPr>
          </a:p>
          <a:p>
            <a:pPr indent="0" lvl="0" marL="0">
              <a:spcBef>
                <a:spcPts val="0"/>
              </a:spcBef>
              <a:spcAft>
                <a:spcPts val="0"/>
              </a:spcAft>
              <a:buNone/>
            </a:pPr>
            <a:r>
              <a:rPr b="1" lang="en" sz="1800">
                <a:solidFill>
                  <a:srgbClr val="222222"/>
                </a:solidFill>
              </a:rPr>
              <a:t>Group 4:</a:t>
            </a:r>
            <a:r>
              <a:rPr lang="en" sz="1800">
                <a:solidFill>
                  <a:srgbClr val="222222"/>
                </a:solidFill>
              </a:rPr>
              <a:t> To a Friend Whose Work Has Come to Triumph by Anne Sexton </a:t>
            </a:r>
            <a:endParaRPr sz="1800">
              <a:solidFill>
                <a:srgbClr val="222222"/>
              </a:solidFill>
            </a:endParaRPr>
          </a:p>
          <a:p>
            <a:pPr indent="0" lvl="0" marL="0">
              <a:spcBef>
                <a:spcPts val="0"/>
              </a:spcBef>
              <a:spcAft>
                <a:spcPts val="0"/>
              </a:spcAft>
              <a:buNone/>
            </a:pPr>
            <a:r>
              <a:t/>
            </a:r>
            <a:endParaRPr sz="950">
              <a:solidFill>
                <a:srgbClr val="222222"/>
              </a:solidFill>
            </a:endParaRPr>
          </a:p>
          <a:p>
            <a:pPr indent="-317500" lvl="0" marL="457200">
              <a:spcBef>
                <a:spcPts val="0"/>
              </a:spcBef>
              <a:spcAft>
                <a:spcPts val="0"/>
              </a:spcAft>
              <a:buClr>
                <a:srgbClr val="222222"/>
              </a:buClr>
              <a:buSzPts val="1400"/>
              <a:buChar char="●"/>
            </a:pPr>
            <a:r>
              <a:rPr lang="en">
                <a:solidFill>
                  <a:srgbClr val="222222"/>
                </a:solidFill>
              </a:rPr>
              <a:t>Summarize the poem (what is happening / what is it about)</a:t>
            </a:r>
            <a:endParaRPr>
              <a:solidFill>
                <a:srgbClr val="222222"/>
              </a:solidFill>
            </a:endParaRPr>
          </a:p>
          <a:p>
            <a:pPr indent="-317500" lvl="0" marL="457200">
              <a:spcBef>
                <a:spcPts val="0"/>
              </a:spcBef>
              <a:spcAft>
                <a:spcPts val="0"/>
              </a:spcAft>
              <a:buClr>
                <a:srgbClr val="222222"/>
              </a:buClr>
              <a:buSzPts val="1400"/>
              <a:buChar char="●"/>
            </a:pPr>
            <a:r>
              <a:rPr lang="en">
                <a:solidFill>
                  <a:srgbClr val="222222"/>
                </a:solidFill>
              </a:rPr>
              <a:t>Identify the subject of the poem </a:t>
            </a:r>
            <a:endParaRPr>
              <a:solidFill>
                <a:srgbClr val="222222"/>
              </a:solidFill>
            </a:endParaRPr>
          </a:p>
          <a:p>
            <a:pPr indent="-317500" lvl="0" marL="457200">
              <a:spcBef>
                <a:spcPts val="0"/>
              </a:spcBef>
              <a:spcAft>
                <a:spcPts val="0"/>
              </a:spcAft>
              <a:buClr>
                <a:srgbClr val="222222"/>
              </a:buClr>
              <a:buSzPts val="1400"/>
              <a:buChar char="●"/>
            </a:pPr>
            <a:r>
              <a:rPr lang="en">
                <a:solidFill>
                  <a:srgbClr val="222222"/>
                </a:solidFill>
              </a:rPr>
              <a:t>Identify the theme / deeper meaning of the poem </a:t>
            </a:r>
            <a:endParaRPr>
              <a:solidFill>
                <a:srgbClr val="222222"/>
              </a:solidFill>
            </a:endParaRPr>
          </a:p>
          <a:p>
            <a:pPr indent="-317500" lvl="0" marL="457200" rtl="0">
              <a:spcBef>
                <a:spcPts val="0"/>
              </a:spcBef>
              <a:spcAft>
                <a:spcPts val="0"/>
              </a:spcAft>
              <a:buClr>
                <a:srgbClr val="222222"/>
              </a:buClr>
              <a:buSzPts val="1400"/>
              <a:buChar char="●"/>
            </a:pPr>
            <a:r>
              <a:rPr lang="en">
                <a:solidFill>
                  <a:srgbClr val="222222"/>
                </a:solidFill>
              </a:rPr>
              <a:t>Identify and define 2 poetic devices within the poem (cite the lines) </a:t>
            </a:r>
            <a:endParaRPr>
              <a:solidFill>
                <a:srgbClr val="222222"/>
              </a:solidFill>
            </a:endParaRPr>
          </a:p>
          <a:p>
            <a:pPr indent="0" lvl="0" marL="0">
              <a:spcBef>
                <a:spcPts val="0"/>
              </a:spcBef>
              <a:spcAft>
                <a:spcPts val="0"/>
              </a:spcAft>
              <a:buNone/>
            </a:pPr>
            <a:r>
              <a:t/>
            </a:r>
            <a:endParaRPr/>
          </a:p>
          <a:p>
            <a:pPr indent="0" lvl="0" marL="0">
              <a:spcBef>
                <a:spcPts val="0"/>
              </a:spcBef>
              <a:spcAft>
                <a:spcPts val="0"/>
              </a:spcAft>
              <a:buNone/>
            </a:pPr>
            <a:r>
              <a:t/>
            </a:r>
            <a:endParaRPr/>
          </a:p>
          <a:p>
            <a:pPr indent="0" lvl="0" marL="0">
              <a:spcBef>
                <a:spcPts val="0"/>
              </a:spcBef>
              <a:spcAft>
                <a:spcPts val="0"/>
              </a:spcAft>
              <a:buNone/>
            </a:pPr>
            <a:r>
              <a:rPr lang="en"/>
              <a:t>							But first, an example!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Shape 84"/>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The Raven - Edgar Allan Poe</a:t>
            </a:r>
            <a:endParaRPr/>
          </a:p>
        </p:txBody>
      </p:sp>
      <p:sp>
        <p:nvSpPr>
          <p:cNvPr id="85" name="Shape 85"/>
          <p:cNvSpPr txBox="1"/>
          <p:nvPr/>
        </p:nvSpPr>
        <p:spPr>
          <a:xfrm>
            <a:off x="487650" y="1509375"/>
            <a:ext cx="8162100" cy="32859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t>Summary</a:t>
            </a:r>
            <a:endParaRPr b="1" sz="1800"/>
          </a:p>
          <a:p>
            <a:pPr indent="-342900" lvl="0" marL="457200">
              <a:spcBef>
                <a:spcPts val="0"/>
              </a:spcBef>
              <a:spcAft>
                <a:spcPts val="0"/>
              </a:spcAft>
              <a:buSzPts val="1800"/>
              <a:buChar char="●"/>
            </a:pPr>
            <a:r>
              <a:rPr lang="en" sz="1800"/>
              <a:t>A man sitting in his room alone is lamenting over the loss of his love, Lenore. Suddenly, he hears a knocking on the door and opens it to find… nothing! He hears a tapping and convinces himself it is the wind against the window, he proceeds to open the window and in flies a raven. The raven sits upon the door, and only repeats one thing, “Nevermore.” As the man watches the raven, and the raven watches the man, he gets increasingly paranoid, and scared. The man questions and yells at the raven whose only response is “Nevermore.” The man, overcome with agony seems to lose his sanity as the raven remains sitting above his chamber door.  </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Shape 90"/>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Subject of the poem and Theme</a:t>
            </a:r>
            <a:endParaRPr/>
          </a:p>
        </p:txBody>
      </p:sp>
      <p:sp>
        <p:nvSpPr>
          <p:cNvPr id="91" name="Shape 91"/>
          <p:cNvSpPr txBox="1"/>
          <p:nvPr/>
        </p:nvSpPr>
        <p:spPr>
          <a:xfrm>
            <a:off x="592150" y="1625475"/>
            <a:ext cx="7988100" cy="31581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t>Subject: </a:t>
            </a:r>
            <a:r>
              <a:rPr lang="en" sz="1800"/>
              <a:t>Death, loss of a loved one, grief, depression and sadness </a:t>
            </a:r>
            <a:endParaRPr sz="1800"/>
          </a:p>
          <a:p>
            <a:pPr indent="0" lvl="0" marL="0">
              <a:spcBef>
                <a:spcPts val="0"/>
              </a:spcBef>
              <a:spcAft>
                <a:spcPts val="0"/>
              </a:spcAft>
              <a:buNone/>
            </a:pPr>
            <a:r>
              <a:t/>
            </a:r>
            <a:endParaRPr sz="1800"/>
          </a:p>
          <a:p>
            <a:pPr indent="0" lvl="0" marL="0">
              <a:spcBef>
                <a:spcPts val="0"/>
              </a:spcBef>
              <a:spcAft>
                <a:spcPts val="0"/>
              </a:spcAft>
              <a:buNone/>
            </a:pPr>
            <a:r>
              <a:t/>
            </a:r>
            <a:endParaRPr sz="1800"/>
          </a:p>
          <a:p>
            <a:pPr indent="0" lvl="0" marL="0">
              <a:spcBef>
                <a:spcPts val="0"/>
              </a:spcBef>
              <a:spcAft>
                <a:spcPts val="0"/>
              </a:spcAft>
              <a:buNone/>
            </a:pPr>
            <a:r>
              <a:rPr b="1" lang="en" sz="1800"/>
              <a:t>Themes: </a:t>
            </a:r>
            <a:endParaRPr sz="1800"/>
          </a:p>
          <a:p>
            <a:pPr indent="0" lvl="0" marL="0">
              <a:spcBef>
                <a:spcPts val="0"/>
              </a:spcBef>
              <a:spcAft>
                <a:spcPts val="0"/>
              </a:spcAft>
              <a:buNone/>
            </a:pPr>
            <a:r>
              <a:rPr lang="en" sz="1800"/>
              <a:t>Grief as a result of losing a loved one can lead to long term depression and insanity when not dealt with appropriately.  </a:t>
            </a:r>
            <a:endParaRPr sz="1800"/>
          </a:p>
          <a:p>
            <a:pPr indent="0" lvl="0" marL="0">
              <a:spcBef>
                <a:spcPts val="0"/>
              </a:spcBef>
              <a:spcAft>
                <a:spcPts val="0"/>
              </a:spcAft>
              <a:buNone/>
            </a:pPr>
            <a:r>
              <a:t/>
            </a:r>
            <a:endParaRPr sz="1800"/>
          </a:p>
          <a:p>
            <a:pPr indent="0" lvl="0" marL="0">
              <a:spcBef>
                <a:spcPts val="0"/>
              </a:spcBef>
              <a:spcAft>
                <a:spcPts val="0"/>
              </a:spcAft>
              <a:buNone/>
            </a:pPr>
            <a:r>
              <a:rPr lang="en" sz="1800"/>
              <a:t>Love can invoke such strong feelings that the loss of a loved one can drive a person to insanity.</a:t>
            </a:r>
            <a:endParaRPr sz="1800"/>
          </a:p>
          <a:p>
            <a:pPr indent="0" lvl="0" marL="0">
              <a:spcBef>
                <a:spcPts val="0"/>
              </a:spcBef>
              <a:spcAft>
                <a:spcPts val="0"/>
              </a:spcAft>
              <a:buNone/>
            </a:pPr>
            <a:r>
              <a:t/>
            </a:r>
            <a:endParaRPr sz="1800"/>
          </a:p>
          <a:p>
            <a:pPr indent="0" lvl="0" marL="0">
              <a:spcBef>
                <a:spcPts val="0"/>
              </a:spcBef>
              <a:spcAft>
                <a:spcPts val="0"/>
              </a:spcAft>
              <a:buNone/>
            </a:pPr>
            <a:r>
              <a:t/>
            </a:r>
            <a:endParaRPr sz="1800"/>
          </a:p>
          <a:p>
            <a:pPr indent="0" lvl="0" marL="0">
              <a:spcBef>
                <a:spcPts val="0"/>
              </a:spcBef>
              <a:spcAft>
                <a:spcPts val="0"/>
              </a:spcAft>
              <a:buNone/>
            </a:pPr>
            <a:r>
              <a:t/>
            </a:r>
            <a:endParaRPr sz="1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Shape 96"/>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2 poetic devices </a:t>
            </a:r>
            <a:endParaRPr/>
          </a:p>
        </p:txBody>
      </p:sp>
      <p:sp>
        <p:nvSpPr>
          <p:cNvPr id="97" name="Shape 97"/>
          <p:cNvSpPr txBox="1"/>
          <p:nvPr/>
        </p:nvSpPr>
        <p:spPr>
          <a:xfrm>
            <a:off x="522475" y="1544200"/>
            <a:ext cx="7790700" cy="2995500"/>
          </a:xfrm>
          <a:prstGeom prst="rect">
            <a:avLst/>
          </a:prstGeom>
          <a:noFill/>
          <a:ln>
            <a:noFill/>
          </a:ln>
        </p:spPr>
        <p:txBody>
          <a:bodyPr anchorCtr="0" anchor="t" bIns="91425" lIns="91425" rIns="91425" wrap="square" tIns="91425">
            <a:noAutofit/>
          </a:bodyPr>
          <a:lstStyle/>
          <a:p>
            <a:pPr indent="-342900" lvl="0" marL="457200" rtl="0">
              <a:spcBef>
                <a:spcPts val="0"/>
              </a:spcBef>
              <a:spcAft>
                <a:spcPts val="0"/>
              </a:spcAft>
              <a:buSzPts val="1800"/>
              <a:buAutoNum type="arabicPeriod"/>
            </a:pPr>
            <a:r>
              <a:rPr b="1" lang="en" sz="1800">
                <a:solidFill>
                  <a:srgbClr val="3B3F4A"/>
                </a:solidFill>
                <a:highlight>
                  <a:srgbClr val="FFFFFF"/>
                </a:highlight>
              </a:rPr>
              <a:t>Symbols</a:t>
            </a:r>
            <a:r>
              <a:rPr lang="en" sz="1800">
                <a:solidFill>
                  <a:srgbClr val="3B3F4A"/>
                </a:solidFill>
                <a:highlight>
                  <a:srgbClr val="FFFFFF"/>
                </a:highlight>
              </a:rPr>
              <a:t>: </a:t>
            </a:r>
            <a:r>
              <a:rPr lang="en" sz="1800">
                <a:highlight>
                  <a:srgbClr val="FFFFFF"/>
                </a:highlight>
              </a:rPr>
              <a:t>Something that represents something else. For example, a dove often represents the concept of peace.</a:t>
            </a:r>
            <a:endParaRPr sz="1800">
              <a:highlight>
                <a:srgbClr val="FFFFFF"/>
              </a:highlight>
            </a:endParaRPr>
          </a:p>
          <a:p>
            <a:pPr indent="0" lvl="0" marL="0" rtl="0">
              <a:spcBef>
                <a:spcPts val="0"/>
              </a:spcBef>
              <a:spcAft>
                <a:spcPts val="0"/>
              </a:spcAft>
              <a:buNone/>
            </a:pPr>
            <a:r>
              <a:t/>
            </a:r>
            <a:endParaRPr sz="1800">
              <a:highlight>
                <a:srgbClr val="FFFFFF"/>
              </a:highlight>
            </a:endParaRPr>
          </a:p>
          <a:p>
            <a:pPr indent="0" lvl="0" marL="457200" rtl="0">
              <a:spcBef>
                <a:spcPts val="0"/>
              </a:spcBef>
              <a:spcAft>
                <a:spcPts val="0"/>
              </a:spcAft>
              <a:buNone/>
            </a:pPr>
            <a:r>
              <a:rPr lang="en" sz="1800">
                <a:highlight>
                  <a:srgbClr val="FFFFFF"/>
                </a:highlight>
              </a:rPr>
              <a:t>The raven is a symbol of death, and ill fortune. Within this poem the raven is a symbol of the narrator’s own grief-imprisoned and tortured soul. </a:t>
            </a:r>
            <a:endParaRPr sz="1800">
              <a:highlight>
                <a:srgbClr val="FFFFFF"/>
              </a:highlight>
            </a:endParaRPr>
          </a:p>
          <a:p>
            <a:pPr indent="0" lvl="0" marL="0" rtl="0">
              <a:spcBef>
                <a:spcPts val="0"/>
              </a:spcBef>
              <a:spcAft>
                <a:spcPts val="0"/>
              </a:spcAft>
              <a:buNone/>
            </a:pPr>
            <a:r>
              <a:t/>
            </a:r>
            <a:endParaRPr sz="1800">
              <a:highlight>
                <a:srgbClr val="FFFFFF"/>
              </a:highlight>
            </a:endParaRPr>
          </a:p>
          <a:p>
            <a:pPr indent="0" lvl="0" marL="0" rtl="0">
              <a:spcBef>
                <a:spcPts val="0"/>
              </a:spcBef>
              <a:spcAft>
                <a:spcPts val="0"/>
              </a:spcAft>
              <a:buNone/>
            </a:pPr>
            <a:r>
              <a:t/>
            </a:r>
            <a:endParaRPr sz="1800">
              <a:highlight>
                <a:srgbClr val="FFFFFF"/>
              </a:highlight>
            </a:endParaRPr>
          </a:p>
          <a:p>
            <a:pPr indent="0" lvl="0" marL="0">
              <a:spcBef>
                <a:spcPts val="0"/>
              </a:spcBef>
              <a:spcAft>
                <a:spcPts val="0"/>
              </a:spcAft>
              <a:buNone/>
            </a:pPr>
            <a:r>
              <a:t/>
            </a:r>
            <a:endParaRPr sz="1800">
              <a:highlight>
                <a:srgbClr val="FFFFFF"/>
              </a:highlight>
            </a:endParaRPr>
          </a:p>
          <a:p>
            <a:pPr indent="0" lvl="0" marL="0">
              <a:spcBef>
                <a:spcPts val="0"/>
              </a:spcBef>
              <a:spcAft>
                <a:spcPts val="0"/>
              </a:spcAft>
              <a:buNone/>
            </a:pPr>
            <a:r>
              <a:t/>
            </a:r>
            <a:endParaRPr sz="1800">
              <a:highlight>
                <a:srgbClr val="FFFFFF"/>
              </a:highlight>
            </a:endParaRPr>
          </a:p>
          <a:p>
            <a:pPr indent="0" lvl="0" marL="0">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Shape 102"/>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Poetic Devices Continued </a:t>
            </a:r>
            <a:endParaRPr/>
          </a:p>
        </p:txBody>
      </p:sp>
      <p:sp>
        <p:nvSpPr>
          <p:cNvPr id="103" name="Shape 103"/>
          <p:cNvSpPr txBox="1"/>
          <p:nvPr/>
        </p:nvSpPr>
        <p:spPr>
          <a:xfrm>
            <a:off x="510875" y="1822875"/>
            <a:ext cx="8069400" cy="29259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solidFill>
                  <a:srgbClr val="444444"/>
                </a:solidFill>
                <a:highlight>
                  <a:srgbClr val="FFFFFF"/>
                </a:highlight>
              </a:rPr>
              <a:t>2. Assonance: </a:t>
            </a:r>
            <a:r>
              <a:rPr lang="en" sz="1800">
                <a:highlight>
                  <a:srgbClr val="FFFFFF"/>
                </a:highlight>
              </a:rPr>
              <a:t>Repeated vowel sounds in words placed near each other, usually on the same line or adjacent lines.</a:t>
            </a:r>
            <a:endParaRPr b="1" sz="1800">
              <a:solidFill>
                <a:srgbClr val="444444"/>
              </a:solidFill>
              <a:highlight>
                <a:srgbClr val="FFFFFF"/>
              </a:highlight>
            </a:endParaRPr>
          </a:p>
          <a:p>
            <a:pPr indent="0" lvl="0" marL="0">
              <a:spcBef>
                <a:spcPts val="0"/>
              </a:spcBef>
              <a:spcAft>
                <a:spcPts val="0"/>
              </a:spcAft>
              <a:buNone/>
            </a:pPr>
            <a:r>
              <a:t/>
            </a:r>
            <a:endParaRPr sz="2400">
              <a:solidFill>
                <a:srgbClr val="444444"/>
              </a:solidFill>
              <a:highlight>
                <a:srgbClr val="FFFFFF"/>
              </a:highlight>
            </a:endParaRPr>
          </a:p>
          <a:p>
            <a:pPr indent="0" lvl="0" marL="0">
              <a:spcBef>
                <a:spcPts val="0"/>
              </a:spcBef>
              <a:spcAft>
                <a:spcPts val="0"/>
              </a:spcAft>
              <a:buNone/>
            </a:pPr>
            <a:r>
              <a:rPr lang="en" sz="2400">
                <a:solidFill>
                  <a:srgbClr val="444444"/>
                </a:solidFill>
                <a:highlight>
                  <a:srgbClr val="FFFFFF"/>
                </a:highlight>
              </a:rPr>
              <a:t>Example 1: “And the silken sad unc</a:t>
            </a:r>
            <a:r>
              <a:rPr lang="en" sz="2400">
                <a:solidFill>
                  <a:srgbClr val="FF0000"/>
                </a:solidFill>
                <a:highlight>
                  <a:srgbClr val="FFFFFF"/>
                </a:highlight>
              </a:rPr>
              <a:t>er</a:t>
            </a:r>
            <a:r>
              <a:rPr lang="en" sz="2400">
                <a:solidFill>
                  <a:srgbClr val="444444"/>
                </a:solidFill>
                <a:highlight>
                  <a:srgbClr val="FFFFFF"/>
                </a:highlight>
              </a:rPr>
              <a:t>tain rustling of each p</a:t>
            </a:r>
            <a:r>
              <a:rPr lang="en" sz="2400">
                <a:solidFill>
                  <a:srgbClr val="FF0000"/>
                </a:solidFill>
                <a:highlight>
                  <a:srgbClr val="FFFFFF"/>
                </a:highlight>
              </a:rPr>
              <a:t>ur</a:t>
            </a:r>
            <a:r>
              <a:rPr lang="en" sz="2400">
                <a:solidFill>
                  <a:srgbClr val="444444"/>
                </a:solidFill>
                <a:highlight>
                  <a:srgbClr val="FFFFFF"/>
                </a:highlight>
              </a:rPr>
              <a:t>ple c</a:t>
            </a:r>
            <a:r>
              <a:rPr lang="en" sz="2400">
                <a:solidFill>
                  <a:srgbClr val="FF0000"/>
                </a:solidFill>
                <a:highlight>
                  <a:srgbClr val="FFFFFF"/>
                </a:highlight>
              </a:rPr>
              <a:t>ur</a:t>
            </a:r>
            <a:r>
              <a:rPr lang="en" sz="2400">
                <a:solidFill>
                  <a:srgbClr val="444444"/>
                </a:solidFill>
                <a:highlight>
                  <a:srgbClr val="FFFFFF"/>
                </a:highlight>
              </a:rPr>
              <a:t>tain”  </a:t>
            </a:r>
            <a:endParaRPr sz="2400">
              <a:solidFill>
                <a:srgbClr val="444444"/>
              </a:solidFill>
              <a:highlight>
                <a:srgbClr val="FFFFFF"/>
              </a:highlight>
            </a:endParaRPr>
          </a:p>
          <a:p>
            <a:pPr indent="0" lvl="0" marL="0">
              <a:spcBef>
                <a:spcPts val="0"/>
              </a:spcBef>
              <a:spcAft>
                <a:spcPts val="0"/>
              </a:spcAft>
              <a:buNone/>
            </a:pPr>
            <a:r>
              <a:t/>
            </a:r>
            <a:endParaRPr sz="2400">
              <a:solidFill>
                <a:srgbClr val="444444"/>
              </a:solidFill>
              <a:highlight>
                <a:srgbClr val="FFFFFF"/>
              </a:highlight>
            </a:endParaRPr>
          </a:p>
          <a:p>
            <a:pPr indent="0" lvl="0" marL="0">
              <a:spcBef>
                <a:spcPts val="0"/>
              </a:spcBef>
              <a:spcAft>
                <a:spcPts val="0"/>
              </a:spcAft>
              <a:buNone/>
            </a:pPr>
            <a:r>
              <a:rPr lang="en" sz="2400">
                <a:solidFill>
                  <a:srgbClr val="444444"/>
                </a:solidFill>
                <a:highlight>
                  <a:srgbClr val="FFFFFF"/>
                </a:highlight>
              </a:rPr>
              <a:t>Example 2: “Once upon a midnight dr</a:t>
            </a:r>
            <a:r>
              <a:rPr lang="en" sz="2400">
                <a:solidFill>
                  <a:srgbClr val="FF0000"/>
                </a:solidFill>
                <a:highlight>
                  <a:srgbClr val="FFFFFF"/>
                </a:highlight>
              </a:rPr>
              <a:t>ea</a:t>
            </a:r>
            <a:r>
              <a:rPr lang="en" sz="2400">
                <a:solidFill>
                  <a:srgbClr val="444444"/>
                </a:solidFill>
                <a:highlight>
                  <a:srgbClr val="FFFFFF"/>
                </a:highlight>
              </a:rPr>
              <a:t>ry, while I pondered, w</a:t>
            </a:r>
            <a:r>
              <a:rPr lang="en" sz="2400">
                <a:solidFill>
                  <a:srgbClr val="FF0000"/>
                </a:solidFill>
                <a:highlight>
                  <a:srgbClr val="FFFFFF"/>
                </a:highlight>
              </a:rPr>
              <a:t>ea</a:t>
            </a:r>
            <a:r>
              <a:rPr lang="en" sz="2400">
                <a:solidFill>
                  <a:srgbClr val="444444"/>
                </a:solidFill>
                <a:highlight>
                  <a:srgbClr val="FFFFFF"/>
                </a:highlight>
              </a:rPr>
              <a:t>k and w</a:t>
            </a:r>
            <a:r>
              <a:rPr lang="en" sz="2400">
                <a:solidFill>
                  <a:srgbClr val="FF0000"/>
                </a:solidFill>
                <a:highlight>
                  <a:srgbClr val="FFFFFF"/>
                </a:highlight>
              </a:rPr>
              <a:t>ea</a:t>
            </a:r>
            <a:r>
              <a:rPr lang="en" sz="2400">
                <a:solidFill>
                  <a:srgbClr val="444444"/>
                </a:solidFill>
                <a:highlight>
                  <a:srgbClr val="FFFFFF"/>
                </a:highlight>
              </a:rPr>
              <a:t>ry”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Shape 108"/>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lgn="ctr">
              <a:spcBef>
                <a:spcPts val="0"/>
              </a:spcBef>
              <a:spcAft>
                <a:spcPts val="0"/>
              </a:spcAft>
              <a:buNone/>
            </a:pPr>
            <a:r>
              <a:rPr lang="en"/>
              <a:t>I Lost My Talk - Rita Joe </a:t>
            </a:r>
            <a:endParaRPr/>
          </a:p>
        </p:txBody>
      </p:sp>
      <p:sp>
        <p:nvSpPr>
          <p:cNvPr id="109" name="Shape 109"/>
          <p:cNvSpPr txBox="1"/>
          <p:nvPr/>
        </p:nvSpPr>
        <p:spPr>
          <a:xfrm>
            <a:off x="417975" y="1567425"/>
            <a:ext cx="8371200" cy="32511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t>Summary: </a:t>
            </a:r>
            <a:endParaRPr b="1" sz="1800"/>
          </a:p>
          <a:p>
            <a:pPr indent="0" lvl="0" marL="0">
              <a:spcBef>
                <a:spcPts val="0"/>
              </a:spcBef>
              <a:spcAft>
                <a:spcPts val="0"/>
              </a:spcAft>
              <a:buNone/>
            </a:pPr>
            <a:r>
              <a:t/>
            </a:r>
            <a:endParaRPr sz="1800"/>
          </a:p>
          <a:p>
            <a:pPr indent="0" lvl="0" marL="0">
              <a:spcBef>
                <a:spcPts val="0"/>
              </a:spcBef>
              <a:spcAft>
                <a:spcPts val="0"/>
              </a:spcAft>
              <a:buNone/>
            </a:pPr>
            <a:r>
              <a:rPr lang="en" sz="1800"/>
              <a:t>This poem is about Rita Joe’s personal experience at the Shubenacadie Indian Residential School. She reflects on how she lost her culture and her language during her experience at the school. She acknowledges that because of policies that support Residential Schools, English and Eurocentric worldviews have more power. At the end of the poem, she asks for the opportunity to reclaim her culture, and teach others about her true Indigenous heritage.   </a:t>
            </a:r>
            <a:r>
              <a:rPr lang="en" sz="1100"/>
              <a:t>		 	 	 		</a:t>
            </a:r>
            <a:endParaRPr sz="1100"/>
          </a:p>
          <a:p>
            <a:pPr indent="0" lvl="0" marL="0">
              <a:spcBef>
                <a:spcPts val="0"/>
              </a:spcBef>
              <a:spcAft>
                <a:spcPts val="0"/>
              </a:spcAft>
              <a:buNone/>
            </a:pPr>
            <a:r>
              <a:rPr lang="en" sz="1100"/>
              <a:t>			</a:t>
            </a:r>
            <a:endParaRPr sz="1100"/>
          </a:p>
          <a:p>
            <a:pPr indent="0" lvl="0" marL="0">
              <a:spcBef>
                <a:spcPts val="0"/>
              </a:spcBef>
              <a:spcAft>
                <a:spcPts val="0"/>
              </a:spcAft>
              <a:buNone/>
            </a:pPr>
            <a:r>
              <a:rPr lang="en" sz="1100"/>
              <a:t>			</a:t>
            </a:r>
            <a:endParaRPr sz="900"/>
          </a:p>
          <a:p>
            <a:pPr indent="0" lvl="0" marL="0">
              <a:spcBef>
                <a:spcPts val="0"/>
              </a:spcBef>
              <a:spcAft>
                <a:spcPts val="0"/>
              </a:spcAft>
              <a:buNone/>
            </a:pPr>
            <a:r>
              <a:rPr lang="en" sz="1100"/>
              <a:t>				</a:t>
            </a:r>
            <a:endParaRPr sz="1100"/>
          </a:p>
          <a:p>
            <a:pPr indent="0" lvl="0" marL="0">
              <a:spcBef>
                <a:spcPts val="0"/>
              </a:spcBef>
              <a:spcAft>
                <a:spcPts val="0"/>
              </a:spcAft>
              <a:buNone/>
            </a:pPr>
            <a:r>
              <a:rPr lang="en" sz="1100"/>
              <a:t>			</a:t>
            </a:r>
            <a:endParaRPr sz="1100"/>
          </a:p>
          <a:p>
            <a:pPr indent="0" lvl="0" marL="0">
              <a:spcBef>
                <a:spcPts val="0"/>
              </a:spcBef>
              <a:spcAft>
                <a:spcPts val="0"/>
              </a:spcAft>
              <a:buNone/>
            </a:pPr>
            <a:r>
              <a:rPr lang="en" sz="1100"/>
              <a:t>		</a:t>
            </a:r>
            <a:endParaRPr sz="1100"/>
          </a:p>
          <a:p>
            <a:pPr indent="0" lvl="0" marL="0">
              <a:spcBef>
                <a:spcPts val="0"/>
              </a:spcBef>
              <a:spcAft>
                <a:spcPts val="0"/>
              </a:spcAft>
              <a:buNone/>
            </a:pPr>
            <a:r>
              <a:t/>
            </a:r>
            <a:endParaRPr sz="1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Shape 114"/>
          <p:cNvSpPr txBox="1"/>
          <p:nvPr>
            <p:ph type="title"/>
          </p:nvPr>
        </p:nvSpPr>
        <p:spPr>
          <a:xfrm>
            <a:off x="311725" y="500925"/>
            <a:ext cx="8520600" cy="623700"/>
          </a:xfrm>
          <a:prstGeom prst="rect">
            <a:avLst/>
          </a:prstGeom>
        </p:spPr>
        <p:txBody>
          <a:bodyPr anchorCtr="0" anchor="t" bIns="91425" lIns="91425" rIns="91425" wrap="square" tIns="91425">
            <a:noAutofit/>
          </a:bodyPr>
          <a:lstStyle/>
          <a:p>
            <a:pPr indent="0" lvl="0" marL="0">
              <a:spcBef>
                <a:spcPts val="0"/>
              </a:spcBef>
              <a:spcAft>
                <a:spcPts val="0"/>
              </a:spcAft>
              <a:buNone/>
            </a:pPr>
            <a:r>
              <a:rPr lang="en"/>
              <a:t>Subject of the poem and Theme</a:t>
            </a:r>
            <a:endParaRPr/>
          </a:p>
          <a:p>
            <a:pPr indent="0" lvl="0" marL="0">
              <a:spcBef>
                <a:spcPts val="0"/>
              </a:spcBef>
              <a:spcAft>
                <a:spcPts val="0"/>
              </a:spcAft>
              <a:buNone/>
            </a:pPr>
            <a:r>
              <a:t/>
            </a:r>
            <a:endParaRPr/>
          </a:p>
        </p:txBody>
      </p:sp>
      <p:sp>
        <p:nvSpPr>
          <p:cNvPr id="115" name="Shape 115"/>
          <p:cNvSpPr txBox="1"/>
          <p:nvPr/>
        </p:nvSpPr>
        <p:spPr>
          <a:xfrm>
            <a:off x="696625" y="1602275"/>
            <a:ext cx="7523700" cy="2972400"/>
          </a:xfrm>
          <a:prstGeom prst="rect">
            <a:avLst/>
          </a:prstGeom>
          <a:noFill/>
          <a:ln>
            <a:noFill/>
          </a:ln>
        </p:spPr>
        <p:txBody>
          <a:bodyPr anchorCtr="0" anchor="t" bIns="91425" lIns="91425" rIns="91425" wrap="square" tIns="91425">
            <a:noAutofit/>
          </a:bodyPr>
          <a:lstStyle/>
          <a:p>
            <a:pPr indent="0" lvl="0" marL="0">
              <a:spcBef>
                <a:spcPts val="0"/>
              </a:spcBef>
              <a:spcAft>
                <a:spcPts val="0"/>
              </a:spcAft>
              <a:buNone/>
            </a:pPr>
            <a:r>
              <a:rPr b="1" lang="en" sz="1800"/>
              <a:t>Subject:</a:t>
            </a:r>
            <a:r>
              <a:rPr lang="en" sz="1800"/>
              <a:t> language, culture, loss of identity, reclaiming culture, forgiveness. </a:t>
            </a:r>
            <a:endParaRPr sz="1800"/>
          </a:p>
          <a:p>
            <a:pPr indent="0" lvl="0" marL="0">
              <a:spcBef>
                <a:spcPts val="0"/>
              </a:spcBef>
              <a:spcAft>
                <a:spcPts val="0"/>
              </a:spcAft>
              <a:buNone/>
            </a:pPr>
            <a:r>
              <a:t/>
            </a:r>
            <a:endParaRPr sz="1800"/>
          </a:p>
          <a:p>
            <a:pPr indent="0" lvl="0" marL="0">
              <a:spcBef>
                <a:spcPts val="0"/>
              </a:spcBef>
              <a:spcAft>
                <a:spcPts val="0"/>
              </a:spcAft>
              <a:buNone/>
            </a:pPr>
            <a:r>
              <a:rPr b="1" lang="en" sz="1800"/>
              <a:t>Theme: </a:t>
            </a:r>
            <a:r>
              <a:rPr lang="en" sz="1800"/>
              <a:t>In order to come to terms with a painful past, it is important to acknowledge your hurt, and work towards forgiveness. </a:t>
            </a:r>
            <a:endParaRPr sz="1800"/>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